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1" r:id="rId1"/>
  </p:sldMasterIdLst>
  <p:notesMasterIdLst>
    <p:notesMasterId r:id="rId22"/>
  </p:notesMasterIdLst>
  <p:handoutMasterIdLst>
    <p:handoutMasterId r:id="rId23"/>
  </p:handoutMasterIdLst>
  <p:sldIdLst>
    <p:sldId id="256" r:id="rId2"/>
    <p:sldId id="611" r:id="rId3"/>
    <p:sldId id="653" r:id="rId4"/>
    <p:sldId id="618" r:id="rId5"/>
    <p:sldId id="630" r:id="rId6"/>
    <p:sldId id="659" r:id="rId7"/>
    <p:sldId id="633" r:id="rId8"/>
    <p:sldId id="658" r:id="rId9"/>
    <p:sldId id="632" r:id="rId10"/>
    <p:sldId id="660" r:id="rId11"/>
    <p:sldId id="634" r:id="rId12"/>
    <p:sldId id="664" r:id="rId13"/>
    <p:sldId id="661" r:id="rId14"/>
    <p:sldId id="593" r:id="rId15"/>
    <p:sldId id="649" r:id="rId16"/>
    <p:sldId id="290" r:id="rId17"/>
    <p:sldId id="662" r:id="rId18"/>
    <p:sldId id="604" r:id="rId19"/>
    <p:sldId id="663" r:id="rId20"/>
    <p:sldId id="380" r:id="rId21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CC"/>
    <a:srgbClr val="990099"/>
    <a:srgbClr val="0066FF"/>
    <a:srgbClr val="B2B2B2"/>
    <a:srgbClr val="6699FF"/>
    <a:srgbClr val="00FF99"/>
    <a:srgbClr val="FF0066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96" autoAdjust="0"/>
    <p:restoredTop sz="81092" autoAdjust="0"/>
  </p:normalViewPr>
  <p:slideViewPr>
    <p:cSldViewPr>
      <p:cViewPr varScale="1">
        <p:scale>
          <a:sx n="105" d="100"/>
          <a:sy n="105" d="100"/>
        </p:scale>
        <p:origin x="243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8" d="100"/>
          <a:sy n="58" d="100"/>
        </p:scale>
        <p:origin x="-181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073D9C83-8CAB-49AF-B70E-540D4AABC3B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kumimoji="1" sz="12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5A44C7DA-9DFD-4753-904B-7E4F36D3548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kumimoji="1" sz="12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04" name="Rectangle 4">
            <a:extLst>
              <a:ext uri="{FF2B5EF4-FFF2-40B4-BE49-F238E27FC236}">
                <a16:creationId xmlns:a16="http://schemas.microsoft.com/office/drawing/2014/main" id="{9B7BBBAB-ADEE-4353-9836-0F9B7D7FA6D7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kumimoji="1" sz="12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05" name="Rectangle 5">
            <a:extLst>
              <a:ext uri="{FF2B5EF4-FFF2-40B4-BE49-F238E27FC236}">
                <a16:creationId xmlns:a16="http://schemas.microsoft.com/office/drawing/2014/main" id="{FA2AF13B-1452-4CCE-B559-AADD5DA7C955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1" sz="12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fld id="{B8B62230-3B97-4B84-AC18-37DD9020389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jpeg>
</file>

<file path=ppt/media/image12.jpeg>
</file>

<file path=ppt/media/image13.png>
</file>

<file path=ppt/media/image14.png>
</file>

<file path=ppt/media/image15.gif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02" name="Rectangle 2">
            <a:extLst>
              <a:ext uri="{FF2B5EF4-FFF2-40B4-BE49-F238E27FC236}">
                <a16:creationId xmlns:a16="http://schemas.microsoft.com/office/drawing/2014/main" id="{F2B44305-ED54-40FC-A7BC-10CEFB17ABC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kumimoji="1"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58403" name="Rectangle 3">
            <a:extLst>
              <a:ext uri="{FF2B5EF4-FFF2-40B4-BE49-F238E27FC236}">
                <a16:creationId xmlns:a16="http://schemas.microsoft.com/office/drawing/2014/main" id="{FEC85577-D04F-45A9-B0D8-AD8CF16E3D84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kumimoji="1"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251A0736-F8F0-498F-84A9-0A9671919F3E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58405" name="Rectangle 5">
            <a:extLst>
              <a:ext uri="{FF2B5EF4-FFF2-40B4-BE49-F238E27FC236}">
                <a16:creationId xmlns:a16="http://schemas.microsoft.com/office/drawing/2014/main" id="{13C9D419-CC9A-4F08-A5B1-B1FB3BFFF1BA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358406" name="Rectangle 6">
            <a:extLst>
              <a:ext uri="{FF2B5EF4-FFF2-40B4-BE49-F238E27FC236}">
                <a16:creationId xmlns:a16="http://schemas.microsoft.com/office/drawing/2014/main" id="{2AB835E1-1B1B-42BE-9CB1-FA5E7C8BA263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kumimoji="1"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58407" name="Rectangle 7">
            <a:extLst>
              <a:ext uri="{FF2B5EF4-FFF2-40B4-BE49-F238E27FC236}">
                <a16:creationId xmlns:a16="http://schemas.microsoft.com/office/drawing/2014/main" id="{7AF2FA31-A714-48CE-B917-4059BDA1551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1"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FD7F642C-5E11-47CB-B9C0-F65FF8F20E5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RMI/1786244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>
            <a:extLst>
              <a:ext uri="{FF2B5EF4-FFF2-40B4-BE49-F238E27FC236}">
                <a16:creationId xmlns:a16="http://schemas.microsoft.com/office/drawing/2014/main" id="{BC50EB7B-D7B0-4AF1-AF47-8DC37F96897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1" name="备注占位符 2">
            <a:extLst>
              <a:ext uri="{FF2B5EF4-FFF2-40B4-BE49-F238E27FC236}">
                <a16:creationId xmlns:a16="http://schemas.microsoft.com/office/drawing/2014/main" id="{ED5B0E34-46A4-45DF-806C-BF3C74C94A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7172" name="灯片编号占位符 3">
            <a:extLst>
              <a:ext uri="{FF2B5EF4-FFF2-40B4-BE49-F238E27FC236}">
                <a16:creationId xmlns:a16="http://schemas.microsoft.com/office/drawing/2014/main" id="{F6ADAF1A-866C-4DB4-9ED8-4BEA466D36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F3F14260-A5AB-4B03-9B39-D90D5D208A79}" type="slidenum">
              <a:rPr lang="en-US" altLang="zh-CN" smtClean="0">
                <a:latin typeface="Times New Roman" panose="02020603050405020304" pitchFamily="18" charset="0"/>
              </a:rPr>
              <a:pPr/>
              <a:t>1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幻灯片图像占位符 1">
            <a:extLst>
              <a:ext uri="{FF2B5EF4-FFF2-40B4-BE49-F238E27FC236}">
                <a16:creationId xmlns:a16="http://schemas.microsoft.com/office/drawing/2014/main" id="{16F272B7-B1DD-42E8-AFD3-33484AFA287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9" name="备注占位符 2">
            <a:extLst>
              <a:ext uri="{FF2B5EF4-FFF2-40B4-BE49-F238E27FC236}">
                <a16:creationId xmlns:a16="http://schemas.microsoft.com/office/drawing/2014/main" id="{6B011193-FEE6-4DDA-8C65-72A34523844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zh-CN" altLang="en-US"/>
              <a:t>一、然而</a:t>
            </a:r>
            <a:r>
              <a:rPr lang="en-US" altLang="zh-CN"/>
              <a:t>Java</a:t>
            </a:r>
            <a:r>
              <a:rPr lang="zh-CN" altLang="en-US"/>
              <a:t>是平台无关的，天生支持多线程。</a:t>
            </a:r>
            <a:r>
              <a:rPr lang="en-US" altLang="zh-CN"/>
              <a:t>C++</a:t>
            </a:r>
            <a:r>
              <a:rPr lang="zh-CN" altLang="en-US"/>
              <a:t>直到</a:t>
            </a:r>
            <a:r>
              <a:rPr lang="en-US" altLang="zh-CN"/>
              <a:t>11</a:t>
            </a:r>
            <a:r>
              <a:rPr lang="zh-CN" altLang="en-US"/>
              <a:t>才支持多线程，因为</a:t>
            </a:r>
            <a:r>
              <a:rPr lang="en-US" altLang="zh-CN"/>
              <a:t>C++</a:t>
            </a:r>
            <a:r>
              <a:rPr lang="zh-CN" altLang="en-US"/>
              <a:t>本身只是一门语言，而多线程是跟操作系统相关的，例如：</a:t>
            </a:r>
            <a:r>
              <a:rPr lang="en-US" altLang="zh-CN"/>
              <a:t>windows</a:t>
            </a:r>
            <a:r>
              <a:rPr lang="zh-CN" altLang="en-US"/>
              <a:t>编程中的多线程。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二、教学进度就按上面的顺序进行（建议没有选</a:t>
            </a:r>
            <a:r>
              <a:rPr lang="en-US" altLang="zh-CN"/>
              <a:t>JavaEE</a:t>
            </a:r>
            <a:r>
              <a:rPr lang="zh-CN" altLang="en-US"/>
              <a:t>课的同学，在学习本课程的同时，自学完成一个</a:t>
            </a:r>
            <a:r>
              <a:rPr lang="en-US" altLang="zh-CN"/>
              <a:t>JSP</a:t>
            </a:r>
            <a:r>
              <a:rPr lang="zh-CN" altLang="en-US"/>
              <a:t>小项目）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三、课程内容只是</a:t>
            </a:r>
            <a:r>
              <a:rPr lang="en-US" altLang="zh-CN"/>
              <a:t>JavaSE</a:t>
            </a:r>
            <a:r>
              <a:rPr lang="zh-CN" altLang="en-US"/>
              <a:t>的核心部分，还有很多高级主题（不讲）比如：反射机制、</a:t>
            </a:r>
            <a:r>
              <a:rPr lang="en-US" altLang="zh-CN"/>
              <a:t>lambda</a:t>
            </a:r>
            <a:r>
              <a:rPr lang="zh-CN" altLang="en-US"/>
              <a:t>、</a:t>
            </a:r>
            <a:r>
              <a:rPr lang="en-US" altLang="zh-CN"/>
              <a:t>Applet</a:t>
            </a:r>
            <a:r>
              <a:rPr lang="zh-CN" altLang="en-US"/>
              <a:t>等等</a:t>
            </a:r>
          </a:p>
        </p:txBody>
      </p:sp>
      <p:sp>
        <p:nvSpPr>
          <p:cNvPr id="24580" name="灯片编号占位符 3">
            <a:extLst>
              <a:ext uri="{FF2B5EF4-FFF2-40B4-BE49-F238E27FC236}">
                <a16:creationId xmlns:a16="http://schemas.microsoft.com/office/drawing/2014/main" id="{39BDBBE4-ACA0-4FDD-B130-C3FFD5663F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CB472D1C-1C80-474D-AB9B-C13AE19593E5}" type="slidenum">
              <a:rPr lang="en-US" altLang="zh-CN" smtClean="0">
                <a:latin typeface="Times New Roman" panose="02020603050405020304" pitchFamily="18" charset="0"/>
              </a:rPr>
              <a:pPr/>
              <a:t>11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幻灯片图像占位符 1">
            <a:extLst>
              <a:ext uri="{FF2B5EF4-FFF2-40B4-BE49-F238E27FC236}">
                <a16:creationId xmlns:a16="http://schemas.microsoft.com/office/drawing/2014/main" id="{6EB8FCD1-893F-48FA-83F7-56FE2954190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备注占位符 2">
            <a:extLst>
              <a:ext uri="{FF2B5EF4-FFF2-40B4-BE49-F238E27FC236}">
                <a16:creationId xmlns:a16="http://schemas.microsoft.com/office/drawing/2014/main" id="{BBB489F6-E947-4B47-88E7-C2761213528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数据库</a:t>
            </a:r>
            <a:r>
              <a:rPr lang="en-US" altLang="zh-CN"/>
              <a:t>》for JDBC</a:t>
            </a:r>
          </a:p>
          <a:p>
            <a:r>
              <a:rPr lang="en-US" altLang="zh-CN"/>
              <a:t>《</a:t>
            </a:r>
            <a:r>
              <a:rPr lang="zh-CN" altLang="en-US"/>
              <a:t>操作系统</a:t>
            </a:r>
            <a:r>
              <a:rPr lang="en-US" altLang="zh-CN"/>
              <a:t>》for </a:t>
            </a:r>
            <a:r>
              <a:rPr lang="zh-CN" altLang="en-US"/>
              <a:t>多线程</a:t>
            </a:r>
            <a:endParaRPr lang="en-US" altLang="zh-CN"/>
          </a:p>
          <a:p>
            <a:r>
              <a:rPr lang="en-US" altLang="zh-CN"/>
              <a:t>《</a:t>
            </a:r>
            <a:r>
              <a:rPr lang="zh-CN" altLang="en-US"/>
              <a:t>数据结构</a:t>
            </a:r>
            <a:r>
              <a:rPr lang="en-US" altLang="zh-CN"/>
              <a:t>》for </a:t>
            </a:r>
            <a:r>
              <a:rPr lang="zh-CN" altLang="en-US"/>
              <a:t>泛型</a:t>
            </a:r>
            <a:endParaRPr lang="en-US" altLang="zh-CN"/>
          </a:p>
          <a:p>
            <a:r>
              <a:rPr lang="en-US" altLang="zh-CN"/>
              <a:t>《</a:t>
            </a:r>
            <a:r>
              <a:rPr lang="zh-CN" altLang="en-US"/>
              <a:t>计算机网络</a:t>
            </a:r>
            <a:r>
              <a:rPr lang="en-US" altLang="zh-CN"/>
              <a:t>》for </a:t>
            </a:r>
            <a:r>
              <a:rPr lang="zh-CN" altLang="en-US"/>
              <a:t>网络编程</a:t>
            </a:r>
            <a:endParaRPr lang="en-US" altLang="zh-CN"/>
          </a:p>
          <a:p>
            <a:r>
              <a:rPr lang="en-US" altLang="zh-CN"/>
              <a:t>《</a:t>
            </a:r>
            <a:r>
              <a:rPr lang="zh-CN" altLang="en-US"/>
              <a:t>计算机组成原理</a:t>
            </a:r>
            <a:r>
              <a:rPr lang="en-US" altLang="zh-CN"/>
              <a:t>》《</a:t>
            </a:r>
            <a:r>
              <a:rPr lang="zh-CN" altLang="en-US"/>
              <a:t>编译原理</a:t>
            </a:r>
            <a:r>
              <a:rPr lang="en-US" altLang="zh-CN"/>
              <a:t>》for JRE</a:t>
            </a:r>
            <a:r>
              <a:rPr lang="zh-CN" altLang="en-US"/>
              <a:t>和</a:t>
            </a:r>
            <a:r>
              <a:rPr lang="en-US" altLang="zh-CN"/>
              <a:t>JDK</a:t>
            </a:r>
          </a:p>
          <a:p>
            <a:r>
              <a:rPr lang="en-US" altLang="zh-CN"/>
              <a:t>《</a:t>
            </a:r>
            <a:r>
              <a:rPr lang="zh-CN" altLang="en-US"/>
              <a:t>操作系统</a:t>
            </a:r>
            <a:r>
              <a:rPr lang="en-US" altLang="zh-CN"/>
              <a:t>》for </a:t>
            </a:r>
            <a:r>
              <a:rPr lang="zh-CN" altLang="en-US"/>
              <a:t>事件处理、</a:t>
            </a:r>
            <a:r>
              <a:rPr lang="en-US" altLang="zh-CN"/>
              <a:t>IO</a:t>
            </a:r>
            <a:r>
              <a:rPr lang="zh-CN" altLang="en-US"/>
              <a:t>、异常处理</a:t>
            </a:r>
            <a:endParaRPr lang="en-US" altLang="zh-CN"/>
          </a:p>
          <a:p>
            <a:r>
              <a:rPr lang="en-US" altLang="zh-CN"/>
              <a:t>《</a:t>
            </a:r>
            <a:r>
              <a:rPr lang="zh-CN" altLang="en-US"/>
              <a:t>计算机图形学</a:t>
            </a:r>
            <a:r>
              <a:rPr lang="en-US" altLang="zh-CN"/>
              <a:t>》for </a:t>
            </a:r>
            <a:r>
              <a:rPr lang="zh-CN" altLang="en-US"/>
              <a:t>图形界面与绘图</a:t>
            </a:r>
          </a:p>
          <a:p>
            <a:endParaRPr lang="zh-CN" altLang="en-US"/>
          </a:p>
        </p:txBody>
      </p:sp>
      <p:sp>
        <p:nvSpPr>
          <p:cNvPr id="26628" name="灯片编号占位符 3">
            <a:extLst>
              <a:ext uri="{FF2B5EF4-FFF2-40B4-BE49-F238E27FC236}">
                <a16:creationId xmlns:a16="http://schemas.microsoft.com/office/drawing/2014/main" id="{8919F891-3449-4C20-ACD2-BE44941C32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ABEA4F7E-313C-4985-83B8-E9E5385EDE60}" type="slidenum">
              <a:rPr lang="en-US" altLang="zh-CN" smtClean="0">
                <a:latin typeface="Times New Roman" panose="02020603050405020304" pitchFamily="18" charset="0"/>
              </a:rPr>
              <a:pPr/>
              <a:t>12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>
            <a:extLst>
              <a:ext uri="{FF2B5EF4-FFF2-40B4-BE49-F238E27FC236}">
                <a16:creationId xmlns:a16="http://schemas.microsoft.com/office/drawing/2014/main" id="{06600ADA-FC6C-4C64-8AFC-7C206214EE9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9" name="备注占位符 2">
            <a:extLst>
              <a:ext uri="{FF2B5EF4-FFF2-40B4-BE49-F238E27FC236}">
                <a16:creationId xmlns:a16="http://schemas.microsoft.com/office/drawing/2014/main" id="{67261E75-E76A-4A65-AD59-47E8517019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zh-CN" altLang="en-US"/>
              <a:t>教材不等于</a:t>
            </a:r>
            <a:r>
              <a:rPr lang="en-US" altLang="zh-CN"/>
              <a:t>Java</a:t>
            </a:r>
            <a:r>
              <a:rPr lang="zh-CN" altLang="en-US"/>
              <a:t>语言本身，类似于</a:t>
            </a:r>
            <a:r>
              <a:rPr lang="en-US" altLang="zh-CN"/>
              <a:t>C++</a:t>
            </a:r>
            <a:r>
              <a:rPr lang="zh-CN" altLang="en-US"/>
              <a:t>标准，</a:t>
            </a:r>
            <a:r>
              <a:rPr lang="en-US" altLang="zh-CN"/>
              <a:t>Java</a:t>
            </a:r>
            <a:r>
              <a:rPr lang="zh-CN" altLang="en-US"/>
              <a:t>本身也是作为一种标准而提出的</a:t>
            </a:r>
          </a:p>
        </p:txBody>
      </p:sp>
      <p:sp>
        <p:nvSpPr>
          <p:cNvPr id="29700" name="灯片编号占位符 3">
            <a:extLst>
              <a:ext uri="{FF2B5EF4-FFF2-40B4-BE49-F238E27FC236}">
                <a16:creationId xmlns:a16="http://schemas.microsoft.com/office/drawing/2014/main" id="{C8ACF713-9071-4375-A49E-6B6B290D7A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415151B-F2F0-4F8E-BCF6-E92E93B8F2F0}" type="slidenum">
              <a:rPr lang="en-US" altLang="zh-CN" smtClean="0">
                <a:latin typeface="Times New Roman" panose="02020603050405020304" pitchFamily="18" charset="0"/>
              </a:rPr>
              <a:pPr/>
              <a:t>14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幻灯片图像占位符 1">
            <a:extLst>
              <a:ext uri="{FF2B5EF4-FFF2-40B4-BE49-F238E27FC236}">
                <a16:creationId xmlns:a16="http://schemas.microsoft.com/office/drawing/2014/main" id="{6EAA1E94-A5A1-41A6-91FA-E7A867A2C77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备注占位符 2">
            <a:extLst>
              <a:ext uri="{FF2B5EF4-FFF2-40B4-BE49-F238E27FC236}">
                <a16:creationId xmlns:a16="http://schemas.microsoft.com/office/drawing/2014/main" id="{BC772EA3-896D-4CAF-96DD-6C8F40679E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zh-CN" altLang="en-US"/>
              <a:t>（</a:t>
            </a:r>
            <a:r>
              <a:rPr lang="en-US" altLang="zh-CN"/>
              <a:t>java</a:t>
            </a:r>
            <a:r>
              <a:rPr lang="zh-CN" altLang="en-US"/>
              <a:t>已被</a:t>
            </a:r>
            <a:r>
              <a:rPr lang="en-US" altLang="zh-CN"/>
              <a:t>oracle</a:t>
            </a:r>
            <a:r>
              <a:rPr lang="zh-CN" altLang="en-US"/>
              <a:t>公司收购）第三链接是教程、第四个是</a:t>
            </a:r>
            <a:r>
              <a:rPr lang="en-US" altLang="zh-CN"/>
              <a:t>Java API doc</a:t>
            </a:r>
            <a:endParaRPr lang="zh-CN" altLang="en-US"/>
          </a:p>
        </p:txBody>
      </p:sp>
      <p:sp>
        <p:nvSpPr>
          <p:cNvPr id="31748" name="灯片编号占位符 3">
            <a:extLst>
              <a:ext uri="{FF2B5EF4-FFF2-40B4-BE49-F238E27FC236}">
                <a16:creationId xmlns:a16="http://schemas.microsoft.com/office/drawing/2014/main" id="{6408CA45-EB40-44A3-B36D-CC22C3DAE3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493009DD-BF24-46E9-9C0C-5F29BCE58C2F}" type="slidenum">
              <a:rPr lang="en-US" altLang="zh-CN" smtClean="0">
                <a:latin typeface="Times New Roman" panose="02020603050405020304" pitchFamily="18" charset="0"/>
              </a:rPr>
              <a:pPr/>
              <a:t>15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>
            <a:extLst>
              <a:ext uri="{FF2B5EF4-FFF2-40B4-BE49-F238E27FC236}">
                <a16:creationId xmlns:a16="http://schemas.microsoft.com/office/drawing/2014/main" id="{4F415062-60A4-444F-A870-57FBA429D48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备注占位符 2">
            <a:extLst>
              <a:ext uri="{FF2B5EF4-FFF2-40B4-BE49-F238E27FC236}">
                <a16:creationId xmlns:a16="http://schemas.microsoft.com/office/drawing/2014/main" id="{8ED58DD2-0A76-432F-AE92-3E643CDD33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3796" name="灯片编号占位符 3">
            <a:extLst>
              <a:ext uri="{FF2B5EF4-FFF2-40B4-BE49-F238E27FC236}">
                <a16:creationId xmlns:a16="http://schemas.microsoft.com/office/drawing/2014/main" id="{F690CAC6-AC68-440A-A4D1-85546B8230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7D2DC0B9-19BB-4FFC-AE5F-7BEDFE0D32DC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幻灯片图像占位符 1">
            <a:extLst>
              <a:ext uri="{FF2B5EF4-FFF2-40B4-BE49-F238E27FC236}">
                <a16:creationId xmlns:a16="http://schemas.microsoft.com/office/drawing/2014/main" id="{56613594-F844-4CCC-BA6D-29647B3D04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7" name="备注占位符 2">
            <a:extLst>
              <a:ext uri="{FF2B5EF4-FFF2-40B4-BE49-F238E27FC236}">
                <a16:creationId xmlns:a16="http://schemas.microsoft.com/office/drawing/2014/main" id="{B53B3250-BF1D-4C67-82C5-572442606D3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zh-CN" altLang="en-US"/>
              <a:t>动脑：听课</a:t>
            </a:r>
            <a:endParaRPr lang="en-US" altLang="zh-CN"/>
          </a:p>
          <a:p>
            <a:r>
              <a:rPr lang="zh-CN" altLang="en-US"/>
              <a:t>动手：做实验</a:t>
            </a:r>
            <a:endParaRPr lang="en-US" altLang="zh-CN"/>
          </a:p>
          <a:p>
            <a:r>
              <a:rPr lang="zh-CN" altLang="en-US"/>
              <a:t>动嘴：</a:t>
            </a:r>
            <a:r>
              <a:rPr lang="en-US" altLang="zh-CN"/>
              <a:t>teamwork</a:t>
            </a:r>
            <a:endParaRPr lang="zh-CN" altLang="en-US"/>
          </a:p>
        </p:txBody>
      </p:sp>
      <p:sp>
        <p:nvSpPr>
          <p:cNvPr id="36868" name="灯片编号占位符 3">
            <a:extLst>
              <a:ext uri="{FF2B5EF4-FFF2-40B4-BE49-F238E27FC236}">
                <a16:creationId xmlns:a16="http://schemas.microsoft.com/office/drawing/2014/main" id="{498A11A8-079F-4201-B9A3-E314FABDC7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BF754FFD-0E6E-413B-AD93-1004E2956C69}" type="slidenum">
              <a:rPr lang="en-US" altLang="zh-CN" smtClean="0">
                <a:latin typeface="Times New Roman" panose="02020603050405020304" pitchFamily="18" charset="0"/>
              </a:rPr>
              <a:pPr/>
              <a:t>18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幻灯片图像占位符 1">
            <a:extLst>
              <a:ext uri="{FF2B5EF4-FFF2-40B4-BE49-F238E27FC236}">
                <a16:creationId xmlns:a16="http://schemas.microsoft.com/office/drawing/2014/main" id="{1E63B506-46E5-414C-B3AA-0654C87452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9" name="备注占位符 2">
            <a:extLst>
              <a:ext uri="{FF2B5EF4-FFF2-40B4-BE49-F238E27FC236}">
                <a16:creationId xmlns:a16="http://schemas.microsoft.com/office/drawing/2014/main" id="{EEE37E73-CDB6-42DD-8008-46C3618EE1A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zh-CN" altLang="en-US"/>
              <a:t>学校要求：缺席达到三分之一上者，不允许参加期末考核</a:t>
            </a:r>
            <a:endParaRPr lang="en-US" altLang="zh-CN"/>
          </a:p>
        </p:txBody>
      </p:sp>
      <p:sp>
        <p:nvSpPr>
          <p:cNvPr id="39940" name="灯片编号占位符 3">
            <a:extLst>
              <a:ext uri="{FF2B5EF4-FFF2-40B4-BE49-F238E27FC236}">
                <a16:creationId xmlns:a16="http://schemas.microsoft.com/office/drawing/2014/main" id="{43D6A545-EB60-4A6D-9EAC-0F523781A3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4668D540-EACE-49CB-A970-9FC76E80286F}" type="slidenum">
              <a:rPr lang="en-US" altLang="zh-CN" smtClean="0">
                <a:latin typeface="Times New Roman" panose="02020603050405020304" pitchFamily="18" charset="0"/>
              </a:rPr>
              <a:pPr/>
              <a:t>20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D7F642C-5E11-47CB-B9C0-F65FF8F20E5B}" type="slidenum">
              <a:rPr lang="en-US" altLang="zh-CN" smtClean="0"/>
              <a:pPr>
                <a:defRPr/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763514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幻灯片图像占位符 1">
            <a:extLst>
              <a:ext uri="{FF2B5EF4-FFF2-40B4-BE49-F238E27FC236}">
                <a16:creationId xmlns:a16="http://schemas.microsoft.com/office/drawing/2014/main" id="{C51AC68E-911E-486F-9EAF-84A30537E06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备注占位符 2">
            <a:extLst>
              <a:ext uri="{FF2B5EF4-FFF2-40B4-BE49-F238E27FC236}">
                <a16:creationId xmlns:a16="http://schemas.microsoft.com/office/drawing/2014/main" id="{D3EDF584-1666-44FE-9F6C-0C7B37211C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10244" name="灯片编号占位符 3">
            <a:extLst>
              <a:ext uri="{FF2B5EF4-FFF2-40B4-BE49-F238E27FC236}">
                <a16:creationId xmlns:a16="http://schemas.microsoft.com/office/drawing/2014/main" id="{76AC16B3-AF52-4317-B5B1-2CAB7395C3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30149810-C651-4EEF-855E-13BCE10E954C}" type="slidenum">
              <a:rPr lang="en-US" altLang="zh-CN" smtClean="0">
                <a:latin typeface="Times New Roman" panose="02020603050405020304" pitchFamily="18" charset="0"/>
              </a:rPr>
              <a:pPr/>
              <a:t>3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CN" sz="1200" b="0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TIOBE 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编程社区指数（</a:t>
            </a:r>
            <a:r>
              <a:rPr kumimoji="1" lang="en" altLang="zh-CN" sz="1200" b="0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The TIOBE Programming Community index</a:t>
            </a:r>
            <a:r>
              <a:rPr kumimoji="1" lang="zh-CN" altLang="en" sz="1200" b="0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）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是编程语言流行度的指标，该榜单每月更新一次，指数是根据网络搜索引擎对</a:t>
            </a:r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含有该语言名称的查询结果的数量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计算出来的。包括流行的搜索引擎，如谷歌、必应、雅虎、维基百科、亚马逊、</a:t>
            </a:r>
            <a:r>
              <a:rPr kumimoji="1" lang="en" altLang="zh-CN" sz="1200" b="0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YouTube 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和百度都用于指数计算。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D7F642C-5E11-47CB-B9C0-F65FF8F20E5B}" type="slidenum">
              <a:rPr lang="en-US" altLang="zh-CN" smtClean="0"/>
              <a:pPr>
                <a:defRPr/>
              </a:pPr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37293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>
            <a:extLst>
              <a:ext uri="{FF2B5EF4-FFF2-40B4-BE49-F238E27FC236}">
                <a16:creationId xmlns:a16="http://schemas.microsoft.com/office/drawing/2014/main" id="{CC29B9CB-F476-4055-9A4F-4C0D43F096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5" name="备注占位符 2">
            <a:extLst>
              <a:ext uri="{FF2B5EF4-FFF2-40B4-BE49-F238E27FC236}">
                <a16:creationId xmlns:a16="http://schemas.microsoft.com/office/drawing/2014/main" id="{2F6FC3E3-D716-49E6-8D48-3590AD752F4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US" altLang="zh-CN"/>
              <a:t>J2EE</a:t>
            </a:r>
            <a:r>
              <a:rPr lang="zh-CN" altLang="en-US"/>
              <a:t>是一套针对企业级分布式应用的计算环境。它定义了动态</a:t>
            </a:r>
            <a:r>
              <a:rPr lang="en-US" altLang="zh-CN"/>
              <a:t>Web</a:t>
            </a:r>
            <a:r>
              <a:rPr lang="zh-CN" altLang="en-US"/>
              <a:t>页面功能（</a:t>
            </a:r>
            <a:r>
              <a:rPr lang="en-US" altLang="zh-CN"/>
              <a:t>Servlet</a:t>
            </a:r>
            <a:r>
              <a:rPr lang="zh-CN" altLang="en-US"/>
              <a:t>和</a:t>
            </a:r>
            <a:r>
              <a:rPr lang="en-US" altLang="zh-CN"/>
              <a:t>Jsp</a:t>
            </a:r>
            <a:r>
              <a:rPr lang="zh-CN" altLang="en-US"/>
              <a:t>）、数据库访问（</a:t>
            </a:r>
            <a:r>
              <a:rPr lang="en-US" altLang="zh-CN"/>
              <a:t>JDBC</a:t>
            </a:r>
            <a:r>
              <a:rPr lang="zh-CN" altLang="en-US"/>
              <a:t>）、商业组件（</a:t>
            </a:r>
            <a:r>
              <a:rPr lang="en-US" altLang="zh-CN"/>
              <a:t>EJB</a:t>
            </a:r>
            <a:r>
              <a:rPr lang="zh-CN" altLang="en-US"/>
              <a:t>）、异步消息传输机制（</a:t>
            </a:r>
            <a:r>
              <a:rPr lang="en-US" altLang="zh-CN"/>
              <a:t>JMS</a:t>
            </a:r>
            <a:r>
              <a:rPr lang="zh-CN" altLang="en-US"/>
              <a:t>）、名称和目录定位服务（</a:t>
            </a:r>
            <a:r>
              <a:rPr lang="en-US" altLang="zh-CN"/>
              <a:t>JNDI</a:t>
            </a:r>
            <a:r>
              <a:rPr lang="zh-CN" altLang="en-US"/>
              <a:t>）、与子系统的连接器（</a:t>
            </a:r>
            <a:r>
              <a:rPr lang="en-US" altLang="zh-CN"/>
              <a:t>JCA</a:t>
            </a:r>
            <a:r>
              <a:rPr lang="zh-CN" altLang="en-US"/>
              <a:t>）和安全服务等。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JDBC, </a:t>
            </a:r>
            <a:r>
              <a:rPr lang="zh-CN" altLang="en-US"/>
              <a:t>全称为</a:t>
            </a:r>
            <a:r>
              <a:rPr lang="en-US" altLang="zh-CN"/>
              <a:t>Java DataBase Connectivity standard</a:t>
            </a:r>
          </a:p>
          <a:p>
            <a:endParaRPr lang="en-US" altLang="zh-CN"/>
          </a:p>
          <a:p>
            <a:r>
              <a:rPr lang="en-US" altLang="zh-CN"/>
              <a:t>JaveEE</a:t>
            </a:r>
            <a:r>
              <a:rPr lang="zh-CN" altLang="en-US"/>
              <a:t>的内容划分：纵向从前端到数据库、横向是各种功能类似的框架</a:t>
            </a:r>
          </a:p>
        </p:txBody>
      </p:sp>
      <p:sp>
        <p:nvSpPr>
          <p:cNvPr id="13316" name="灯片编号占位符 3">
            <a:extLst>
              <a:ext uri="{FF2B5EF4-FFF2-40B4-BE49-F238E27FC236}">
                <a16:creationId xmlns:a16="http://schemas.microsoft.com/office/drawing/2014/main" id="{A5FB810D-5F2A-4E63-AAE8-BE64FEB787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B93B5B7C-19D5-4C59-A0EE-0BD2B27BEAFB}" type="slidenum">
              <a:rPr lang="en-US" altLang="zh-CN" smtClean="0">
                <a:latin typeface="Times New Roman" panose="02020603050405020304" pitchFamily="18" charset="0"/>
              </a:rPr>
              <a:pPr/>
              <a:t>5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>
            <a:extLst>
              <a:ext uri="{FF2B5EF4-FFF2-40B4-BE49-F238E27FC236}">
                <a16:creationId xmlns:a16="http://schemas.microsoft.com/office/drawing/2014/main" id="{F1E45852-7A79-437C-81F4-CB611F02AE0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3" name="备注占位符 2">
            <a:extLst>
              <a:ext uri="{FF2B5EF4-FFF2-40B4-BE49-F238E27FC236}">
                <a16:creationId xmlns:a16="http://schemas.microsoft.com/office/drawing/2014/main" id="{E9769B83-420E-4776-B5BA-B42487323D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US" altLang="zh-CN">
                <a:hlinkClick r:id="rId3"/>
              </a:rPr>
              <a:t>RMI</a:t>
            </a:r>
            <a:r>
              <a:rPr lang="zh-CN" altLang="en-US"/>
              <a:t>（</a:t>
            </a:r>
            <a:r>
              <a:rPr lang="en-US" altLang="zh-CN"/>
              <a:t>Remote Method Invocation</a:t>
            </a:r>
            <a:r>
              <a:rPr lang="zh-CN" altLang="en-US"/>
              <a:t>，远程方法调用）是</a:t>
            </a:r>
            <a:r>
              <a:rPr lang="en-US" altLang="zh-CN"/>
              <a:t>Java</a:t>
            </a:r>
            <a:r>
              <a:rPr lang="zh-CN" altLang="en-US"/>
              <a:t>的分布式对象标准，允许位于不同主机上的</a:t>
            </a:r>
            <a:r>
              <a:rPr lang="en-US" altLang="zh-CN"/>
              <a:t>Java</a:t>
            </a:r>
            <a:r>
              <a:rPr lang="zh-CN" altLang="en-US"/>
              <a:t>类之间进行通信。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JNDI</a:t>
            </a:r>
            <a:r>
              <a:rPr lang="zh-CN" altLang="en-US"/>
              <a:t>用于执行名字和目录服务。它提供了一致的模型来存取和操作企业级的资源，如</a:t>
            </a:r>
            <a:r>
              <a:rPr lang="en-US" altLang="zh-CN"/>
              <a:t>DNS</a:t>
            </a:r>
            <a:r>
              <a:rPr lang="zh-CN" altLang="en-US"/>
              <a:t>和</a:t>
            </a:r>
            <a:r>
              <a:rPr lang="en-US" altLang="zh-CN"/>
              <a:t>LDAP</a:t>
            </a:r>
            <a:r>
              <a:rPr lang="zh-CN" altLang="en-US"/>
              <a:t>、本地文件系统、应用服务器中的对象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新内容：</a:t>
            </a:r>
            <a:r>
              <a:rPr lang="en-US" altLang="zh-CN"/>
              <a:t>JavaFX</a:t>
            </a:r>
            <a:endParaRPr lang="zh-CN" altLang="en-US"/>
          </a:p>
        </p:txBody>
      </p:sp>
      <p:sp>
        <p:nvSpPr>
          <p:cNvPr id="15364" name="灯片编号占位符 3">
            <a:extLst>
              <a:ext uri="{FF2B5EF4-FFF2-40B4-BE49-F238E27FC236}">
                <a16:creationId xmlns:a16="http://schemas.microsoft.com/office/drawing/2014/main" id="{2C6CF55B-FE78-46F1-B8D2-CB3E0BFDA5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4BB77ADC-201F-4BA0-96EA-78E4CBA55EB3}" type="slidenum">
              <a:rPr lang="en-US" altLang="zh-CN" smtClean="0">
                <a:latin typeface="Times New Roman" panose="02020603050405020304" pitchFamily="18" charset="0"/>
              </a:rPr>
              <a:pPr/>
              <a:t>6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幻灯片图像占位符 1">
            <a:extLst>
              <a:ext uri="{FF2B5EF4-FFF2-40B4-BE49-F238E27FC236}">
                <a16:creationId xmlns:a16="http://schemas.microsoft.com/office/drawing/2014/main" id="{F523D8ED-4CA1-4F33-84FC-C56BD46B11E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备注占位符 2">
            <a:extLst>
              <a:ext uri="{FF2B5EF4-FFF2-40B4-BE49-F238E27FC236}">
                <a16:creationId xmlns:a16="http://schemas.microsoft.com/office/drawing/2014/main" id="{362F8070-AC92-4BD7-A7B6-0B5E8A0804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436" name="灯片编号占位符 3">
            <a:extLst>
              <a:ext uri="{FF2B5EF4-FFF2-40B4-BE49-F238E27FC236}">
                <a16:creationId xmlns:a16="http://schemas.microsoft.com/office/drawing/2014/main" id="{C082D417-A9D0-4B40-865E-140E3850E8A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F37AB4A3-6A43-4D6C-98F5-905D3FBDED42}" type="slidenum">
              <a:rPr lang="en-US" altLang="zh-CN" smtClean="0">
                <a:latin typeface="Times New Roman" panose="02020603050405020304" pitchFamily="18" charset="0"/>
              </a:rPr>
              <a:pPr/>
              <a:t>8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>
            <a:extLst>
              <a:ext uri="{FF2B5EF4-FFF2-40B4-BE49-F238E27FC236}">
                <a16:creationId xmlns:a16="http://schemas.microsoft.com/office/drawing/2014/main" id="{2DE23079-1090-4D14-9650-1232CD5A7AB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3" name="备注占位符 2">
            <a:extLst>
              <a:ext uri="{FF2B5EF4-FFF2-40B4-BE49-F238E27FC236}">
                <a16:creationId xmlns:a16="http://schemas.microsoft.com/office/drawing/2014/main" id="{47C98404-C36D-4C8A-9767-24FADBE6371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US" altLang="zh-CN" dirty="0"/>
              <a:t>micro edition</a:t>
            </a:r>
            <a:endParaRPr lang="zh-CN" altLang="en-US" dirty="0"/>
          </a:p>
        </p:txBody>
      </p:sp>
      <p:sp>
        <p:nvSpPr>
          <p:cNvPr id="20484" name="灯片编号占位符 3">
            <a:extLst>
              <a:ext uri="{FF2B5EF4-FFF2-40B4-BE49-F238E27FC236}">
                <a16:creationId xmlns:a16="http://schemas.microsoft.com/office/drawing/2014/main" id="{6BF36B9E-9C8E-4DA7-95DB-B992CDCEC7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B4CC568F-0800-42D1-9D57-A3BA277F6D48}" type="slidenum">
              <a:rPr lang="en-US" altLang="zh-CN" smtClean="0">
                <a:latin typeface="Times New Roman" panose="02020603050405020304" pitchFamily="18" charset="0"/>
              </a:rPr>
              <a:pPr/>
              <a:t>9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>
            <a:extLst>
              <a:ext uri="{FF2B5EF4-FFF2-40B4-BE49-F238E27FC236}">
                <a16:creationId xmlns:a16="http://schemas.microsoft.com/office/drawing/2014/main" id="{677500A4-5DAC-4211-A332-64F16575E06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备注占位符 2">
            <a:extLst>
              <a:ext uri="{FF2B5EF4-FFF2-40B4-BE49-F238E27FC236}">
                <a16:creationId xmlns:a16="http://schemas.microsoft.com/office/drawing/2014/main" id="{C8047DB8-2F59-450B-BC10-6B547C41DA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22532" name="灯片编号占位符 3">
            <a:extLst>
              <a:ext uri="{FF2B5EF4-FFF2-40B4-BE49-F238E27FC236}">
                <a16:creationId xmlns:a16="http://schemas.microsoft.com/office/drawing/2014/main" id="{7C15F8E6-8D41-4B61-BEE8-FDD0A100F7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7F2B7FDC-28D9-4FD1-8BE9-5EBED816D312}" type="slidenum">
              <a:rPr lang="en-US" altLang="zh-CN" smtClean="0">
                <a:latin typeface="Times New Roman" panose="02020603050405020304" pitchFamily="18" charset="0"/>
              </a:rPr>
              <a:pPr/>
              <a:t>10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8ACC69-9A22-4A10-9D51-8347A45C3FCD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1356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B8555A6-30AC-4B26-81BB-896D873F2D77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8245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2EBD9E-83CE-4C5E-9BC5-77F59236D9C6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52570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9F00CB5-34D3-4171-A275-CA334617C858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19813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FBF2E36-7342-4990-A810-639B3A44E561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61995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679C91-166A-4D4B-9240-6FBDE9526E82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51557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81BE47D-73D3-44FA-B76F-C7127E8AA3EA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55809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52716F1-8B5F-4633-B458-DA842E416B83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80853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50A4FFC-1716-4F76-92A2-57904093807A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0140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7B4B189-626B-457D-943A-FF56571D44F9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03231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4ECB5E8-8459-4696-9E9F-A019F5E7898B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20378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C32EBD9E-83CE-4C5E-9BC5-77F59236D9C6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96118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gi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wangmh@xmu.edu.c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1206203790@qq.com" TargetMode="External"/><Relationship Id="rId5" Type="http://schemas.openxmlformats.org/officeDocument/2006/relationships/hyperlink" Target="mailto:1145421226@qq.com" TargetMode="External"/><Relationship Id="rId4" Type="http://schemas.openxmlformats.org/officeDocument/2006/relationships/hyperlink" Target="mailto:robin@xmu.edu.cn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0A14E201-E9E6-453B-B070-18C6474CCBB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68313" y="1773238"/>
            <a:ext cx="7772400" cy="1143000"/>
          </a:xfrm>
          <a:noFill/>
        </p:spPr>
        <p:txBody>
          <a:bodyPr anchor="ctr"/>
          <a:lstStyle/>
          <a:p>
            <a:pPr eaLnBrk="1" hangingPunct="1"/>
            <a:r>
              <a:rPr lang="en-US" altLang="zh-CN" sz="5400" b="1" dirty="0">
                <a:solidFill>
                  <a:srgbClr val="FF0066"/>
                </a:solidFill>
                <a:latin typeface="宋体" panose="02010600030101010101" pitchFamily="2" charset="-122"/>
              </a:rPr>
              <a:t>    Java</a:t>
            </a:r>
            <a:r>
              <a:rPr lang="zh-CN" altLang="en-US" sz="5400" b="1" dirty="0">
                <a:solidFill>
                  <a:srgbClr val="FF0066"/>
                </a:solidFill>
                <a:latin typeface="宋体" panose="02010600030101010101" pitchFamily="2" charset="-122"/>
              </a:rPr>
              <a:t>程序设计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4A72E97E-BE31-4340-AD9B-323158A5ADFB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/>
          <a:p>
            <a:pPr eaLnBrk="1" hangingPunct="1"/>
            <a:r>
              <a:rPr lang="zh-CN" altLang="en-US" sz="4000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软件工程系</a:t>
            </a:r>
            <a:endParaRPr lang="en-US" altLang="zh-CN" sz="4000" dirty="0">
              <a:solidFill>
                <a:srgbClr val="0000CC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/>
            <a:r>
              <a:rPr lang="en-US" altLang="zh-CN" sz="4000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2023-2024</a:t>
            </a:r>
            <a:r>
              <a:rPr lang="zh-CN" altLang="en-US" sz="4000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春季学期</a:t>
            </a:r>
            <a:endParaRPr lang="en-US" altLang="zh-CN" sz="4000" dirty="0">
              <a:solidFill>
                <a:srgbClr val="0000CC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/>
            <a:endParaRPr lang="en-US" altLang="zh-CN" sz="4000" dirty="0">
              <a:solidFill>
                <a:srgbClr val="0000CC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/>
            <a:endParaRPr lang="en-US" altLang="zh-CN" sz="4000" dirty="0">
              <a:solidFill>
                <a:srgbClr val="0000CC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6148" name="Picture 5" descr="java">
            <a:extLst>
              <a:ext uri="{FF2B5EF4-FFF2-40B4-BE49-F238E27FC236}">
                <a16:creationId xmlns:a16="http://schemas.microsoft.com/office/drawing/2014/main" id="{0B4428BC-6FBC-47D2-879F-AC4FBDF3FF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0"/>
            <a:ext cx="2233613" cy="251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71AE3628-ECCD-45E2-93C8-12D4C4A964A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pPr eaLnBrk="1" hangingPunct="1"/>
            <a:r>
              <a:rPr lang="zh-CN" altLang="en-US">
                <a:ea typeface="楷体_GB2312" pitchFamily="1" charset="-122"/>
              </a:rPr>
              <a:t>内容</a:t>
            </a:r>
            <a:endParaRPr lang="zh-CN" altLang="zh-CN">
              <a:ea typeface="楷体_GB2312" pitchFamily="1" charset="-122"/>
            </a:endParaRP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1870FE62-3B6D-42BF-887B-B818493D257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683568" y="1628800"/>
            <a:ext cx="5499100" cy="3035300"/>
          </a:xfrm>
        </p:spPr>
        <p:txBody>
          <a:bodyPr>
            <a:normAutofit fontScale="70000" lnSpcReduction="20000"/>
          </a:bodyPr>
          <a:lstStyle/>
          <a:p>
            <a:pPr eaLnBrk="1" hangingPunct="1">
              <a:lnSpc>
                <a:spcPct val="170000"/>
              </a:lnSpc>
            </a:pPr>
            <a:r>
              <a:rPr lang="en-US" altLang="zh-CN" dirty="0">
                <a:ea typeface="楷体_GB2312" pitchFamily="1" charset="-122"/>
              </a:rPr>
              <a:t>Java</a:t>
            </a:r>
            <a:r>
              <a:rPr lang="zh-CN" altLang="en-US" dirty="0">
                <a:ea typeface="楷体_GB2312" pitchFamily="1" charset="-122"/>
              </a:rPr>
              <a:t>简介</a:t>
            </a:r>
            <a:endParaRPr lang="en-US" altLang="zh-CN" dirty="0">
              <a:ea typeface="楷体_GB2312" pitchFamily="1" charset="-122"/>
            </a:endParaRPr>
          </a:p>
          <a:p>
            <a:pPr eaLnBrk="1" hangingPunct="1">
              <a:lnSpc>
                <a:spcPct val="170000"/>
              </a:lnSpc>
            </a:pPr>
            <a:r>
              <a:rPr lang="zh-CN" altLang="en-US" dirty="0">
                <a:solidFill>
                  <a:srgbClr val="0070C0"/>
                </a:solidFill>
                <a:ea typeface="楷体_GB2312" pitchFamily="1" charset="-122"/>
              </a:rPr>
              <a:t>教学内容与目标</a:t>
            </a:r>
            <a:endParaRPr lang="en-US" altLang="zh-CN" dirty="0">
              <a:solidFill>
                <a:srgbClr val="0070C0"/>
              </a:solidFill>
              <a:ea typeface="楷体_GB2312" pitchFamily="1" charset="-122"/>
            </a:endParaRPr>
          </a:p>
          <a:p>
            <a:pPr eaLnBrk="1" hangingPunct="1">
              <a:lnSpc>
                <a:spcPct val="170000"/>
              </a:lnSpc>
            </a:pPr>
            <a:r>
              <a:rPr lang="zh-CN" altLang="en-US" dirty="0">
                <a:ea typeface="楷体_GB2312" pitchFamily="1" charset="-122"/>
              </a:rPr>
              <a:t>教材、</a:t>
            </a:r>
            <a:r>
              <a:rPr lang="zh-CN" altLang="zh-CN" dirty="0">
                <a:ea typeface="楷体_GB2312" pitchFamily="1" charset="-122"/>
              </a:rPr>
              <a:t>参考书</a:t>
            </a:r>
            <a:r>
              <a:rPr lang="zh-CN" altLang="en-US" dirty="0">
                <a:ea typeface="楷体_GB2312" pitchFamily="1" charset="-122"/>
              </a:rPr>
              <a:t>、教学平台</a:t>
            </a:r>
            <a:endParaRPr lang="en-US" altLang="zh-CN" dirty="0">
              <a:ea typeface="楷体_GB2312" pitchFamily="1" charset="-122"/>
            </a:endParaRPr>
          </a:p>
          <a:p>
            <a:pPr eaLnBrk="1" hangingPunct="1">
              <a:lnSpc>
                <a:spcPct val="170000"/>
              </a:lnSpc>
            </a:pPr>
            <a:r>
              <a:rPr lang="zh-CN" altLang="en-US" dirty="0">
                <a:ea typeface="楷体_GB2312" pitchFamily="1" charset="-122"/>
              </a:rPr>
              <a:t>教学方式</a:t>
            </a:r>
            <a:endParaRPr lang="zh-CN" altLang="zh-CN" dirty="0">
              <a:ea typeface="楷体_GB2312" pitchFamily="1" charset="-122"/>
            </a:endParaRPr>
          </a:p>
          <a:p>
            <a:pPr eaLnBrk="1" hangingPunct="1">
              <a:lnSpc>
                <a:spcPct val="170000"/>
              </a:lnSpc>
            </a:pPr>
            <a:r>
              <a:rPr lang="zh-CN" altLang="zh-CN" dirty="0">
                <a:ea typeface="楷体_GB2312" pitchFamily="1" charset="-122"/>
              </a:rPr>
              <a:t>成绩</a:t>
            </a:r>
            <a:r>
              <a:rPr lang="zh-CN" altLang="en-US" dirty="0">
                <a:ea typeface="楷体_GB2312" pitchFamily="1" charset="-122"/>
              </a:rPr>
              <a:t>比例</a:t>
            </a:r>
            <a:endParaRPr lang="zh-CN" altLang="zh-CN" dirty="0">
              <a:ea typeface="楷体_GB2312" pitchFamily="1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080026AC-66F0-454E-B6C3-2290BA8B0B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sz="4000">
                <a:solidFill>
                  <a:srgbClr val="FF0000"/>
                </a:solidFill>
                <a:latin typeface="+mn-ea"/>
                <a:ea typeface="+mn-ea"/>
              </a:rPr>
              <a:t>学习内容与目标</a:t>
            </a:r>
            <a:endParaRPr lang="en-US" altLang="zh-CN" sz="40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D161DD8-161F-407F-B0FA-7B7DE8CE8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113" y="1989138"/>
            <a:ext cx="8229600" cy="3700462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3600" dirty="0"/>
              <a:t> </a:t>
            </a:r>
            <a:r>
              <a:rPr lang="zh-CN" altLang="en-US" sz="3600" dirty="0"/>
              <a:t>掌握</a:t>
            </a:r>
            <a:r>
              <a:rPr lang="en-US" altLang="zh-CN" sz="3600" dirty="0"/>
              <a:t>J2SE</a:t>
            </a:r>
            <a:r>
              <a:rPr lang="zh-CN" altLang="en-US" sz="3600" dirty="0"/>
              <a:t>的核心部分：</a:t>
            </a:r>
            <a:endParaRPr lang="en-US" altLang="zh-CN" sz="3600" dirty="0"/>
          </a:p>
          <a:p>
            <a:pPr marL="0" indent="0">
              <a:buFontTx/>
              <a:buNone/>
              <a:defRPr/>
            </a:pPr>
            <a:endParaRPr lang="en-US" altLang="zh-CN" sz="800" dirty="0"/>
          </a:p>
          <a:p>
            <a:pPr>
              <a:defRPr/>
            </a:pPr>
            <a:r>
              <a:rPr lang="en-US" altLang="zh-CN" sz="2400" b="1" dirty="0">
                <a:solidFill>
                  <a:srgbClr val="0070C0"/>
                </a:solidFill>
              </a:rPr>
              <a:t>Java</a:t>
            </a:r>
            <a:r>
              <a:rPr lang="zh-CN" altLang="en-US" sz="2400" b="1" dirty="0">
                <a:solidFill>
                  <a:srgbClr val="0070C0"/>
                </a:solidFill>
              </a:rPr>
              <a:t>语言</a:t>
            </a:r>
            <a:r>
              <a:rPr lang="zh-CN" altLang="en-US" sz="2400" dirty="0">
                <a:solidFill>
                  <a:srgbClr val="000000"/>
                </a:solidFill>
              </a:rPr>
              <a:t>：数据类型、运算符、语句、方法调用</a:t>
            </a:r>
            <a:endParaRPr lang="en-US" altLang="zh-CN" sz="2400" dirty="0"/>
          </a:p>
          <a:p>
            <a:pPr>
              <a:defRPr/>
            </a:pPr>
            <a:r>
              <a:rPr lang="zh-CN" altLang="en-US" sz="2400" b="1" dirty="0">
                <a:solidFill>
                  <a:srgbClr val="0070C0"/>
                </a:solidFill>
              </a:rPr>
              <a:t>面向对象</a:t>
            </a:r>
            <a:r>
              <a:rPr lang="zh-CN" altLang="en-US" sz="2400" dirty="0"/>
              <a:t>：封装、继承、多态</a:t>
            </a:r>
            <a:endParaRPr lang="en-US" altLang="zh-CN" sz="2400" dirty="0"/>
          </a:p>
          <a:p>
            <a:pPr>
              <a:defRPr/>
            </a:pPr>
            <a:r>
              <a:rPr lang="zh-CN" altLang="en-US" sz="2400" b="1" dirty="0">
                <a:solidFill>
                  <a:srgbClr val="0070C0"/>
                </a:solidFill>
              </a:rPr>
              <a:t>常用类</a:t>
            </a:r>
            <a:r>
              <a:rPr lang="zh-CN" altLang="en-US" sz="2400" dirty="0"/>
              <a:t>：</a:t>
            </a:r>
            <a:r>
              <a:rPr lang="en-US" altLang="zh-CN" sz="2400" dirty="0"/>
              <a:t>Math</a:t>
            </a:r>
            <a:r>
              <a:rPr lang="zh-CN" altLang="en-US" sz="2400" dirty="0"/>
              <a:t>、</a:t>
            </a:r>
            <a:r>
              <a:rPr lang="en-US" altLang="zh-CN" sz="2400" dirty="0"/>
              <a:t>String</a:t>
            </a:r>
            <a:r>
              <a:rPr lang="zh-CN" altLang="en-US" sz="2400" dirty="0"/>
              <a:t>、泛型</a:t>
            </a:r>
            <a:endParaRPr lang="en-US" altLang="zh-CN" sz="2400" dirty="0"/>
          </a:p>
          <a:p>
            <a:pPr>
              <a:defRPr/>
            </a:pPr>
            <a:r>
              <a:rPr lang="zh-CN" altLang="en-US" sz="2400" b="1" dirty="0">
                <a:solidFill>
                  <a:srgbClr val="0070C0"/>
                </a:solidFill>
              </a:rPr>
              <a:t>图形用户界面</a:t>
            </a:r>
            <a:r>
              <a:rPr lang="zh-CN" altLang="en-US" sz="2400" dirty="0"/>
              <a:t>：交互式窗口、事件处理、绘图</a:t>
            </a:r>
            <a:endParaRPr lang="en-US" altLang="zh-CN" sz="2400" dirty="0"/>
          </a:p>
          <a:p>
            <a:pPr>
              <a:defRPr/>
            </a:pPr>
            <a:r>
              <a:rPr lang="zh-CN" altLang="en-US" sz="2400" b="1" dirty="0">
                <a:solidFill>
                  <a:srgbClr val="0070C0"/>
                </a:solidFill>
              </a:rPr>
              <a:t>其他内容</a:t>
            </a:r>
            <a:r>
              <a:rPr lang="zh-CN" altLang="en-US" sz="2400" dirty="0"/>
              <a:t>：</a:t>
            </a:r>
            <a:r>
              <a:rPr lang="en-US" altLang="zh-CN" sz="2400" dirty="0"/>
              <a:t>I/O</a:t>
            </a:r>
            <a:r>
              <a:rPr lang="zh-CN" altLang="en-US" sz="2400" dirty="0"/>
              <a:t>、</a:t>
            </a:r>
            <a:r>
              <a:rPr lang="en-US" altLang="zh-CN" sz="2400" dirty="0"/>
              <a:t>JDBC</a:t>
            </a:r>
            <a:r>
              <a:rPr lang="zh-CN" altLang="en-US" sz="2400" dirty="0"/>
              <a:t>、多线程、网络编程、异常处理</a:t>
            </a:r>
            <a:endParaRPr lang="en-US" altLang="zh-CN" sz="2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E89849CC-D2D4-46ED-847C-C5CB075C6E6E}"/>
              </a:ext>
            </a:extLst>
          </p:cNvPr>
          <p:cNvSpPr/>
          <p:nvPr/>
        </p:nvSpPr>
        <p:spPr>
          <a:xfrm>
            <a:off x="1712913" y="2822575"/>
            <a:ext cx="5616575" cy="9302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080026AC-66F0-454E-B6C3-2290BA8B0B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sz="4000" dirty="0">
                <a:solidFill>
                  <a:srgbClr val="FF0000"/>
                </a:solidFill>
                <a:latin typeface="+mn-ea"/>
                <a:ea typeface="+mn-ea"/>
              </a:rPr>
              <a:t>课程体系</a:t>
            </a:r>
            <a:endParaRPr lang="en-US" altLang="zh-CN" sz="40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8C58B8F-0571-49E7-96ED-6F08276B48A6}"/>
              </a:ext>
            </a:extLst>
          </p:cNvPr>
          <p:cNvSpPr/>
          <p:nvPr/>
        </p:nvSpPr>
        <p:spPr>
          <a:xfrm>
            <a:off x="3222625" y="1582738"/>
            <a:ext cx="1219200" cy="609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/>
              <a:t>JavaEE</a:t>
            </a:r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BB3F0FA-366D-4E66-980B-CD7E7860373D}"/>
              </a:ext>
            </a:extLst>
          </p:cNvPr>
          <p:cNvSpPr/>
          <p:nvPr/>
        </p:nvSpPr>
        <p:spPr>
          <a:xfrm>
            <a:off x="5364163" y="4468813"/>
            <a:ext cx="1030287" cy="6096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/>
              <a:t>数据库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B0220C93-12F3-4A1B-9E81-3E180820B80B}"/>
              </a:ext>
            </a:extLst>
          </p:cNvPr>
          <p:cNvSpPr/>
          <p:nvPr/>
        </p:nvSpPr>
        <p:spPr>
          <a:xfrm>
            <a:off x="2951163" y="1417638"/>
            <a:ext cx="3241675" cy="9302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5607" name="箭头: 上 2">
            <a:extLst>
              <a:ext uri="{FF2B5EF4-FFF2-40B4-BE49-F238E27FC236}">
                <a16:creationId xmlns:a16="http://schemas.microsoft.com/office/drawing/2014/main" id="{56B9C4C3-D98F-443C-BBA1-532C091872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4838" y="2370138"/>
            <a:ext cx="287337" cy="619125"/>
          </a:xfrm>
          <a:prstGeom prst="upArrow">
            <a:avLst>
              <a:gd name="adj1" fmla="val 50000"/>
              <a:gd name="adj2" fmla="val 5013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25608" name="箭头: 上 10">
            <a:extLst>
              <a:ext uri="{FF2B5EF4-FFF2-40B4-BE49-F238E27FC236}">
                <a16:creationId xmlns:a16="http://schemas.microsoft.com/office/drawing/2014/main" id="{B20839C9-BBD5-446A-9FF9-337653F9AD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3611563"/>
            <a:ext cx="282575" cy="747712"/>
          </a:xfrm>
          <a:prstGeom prst="upArrow">
            <a:avLst>
              <a:gd name="adj1" fmla="val 50000"/>
              <a:gd name="adj2" fmla="val 5017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046A6880-2976-4F62-A441-F8070E732F07}"/>
              </a:ext>
            </a:extLst>
          </p:cNvPr>
          <p:cNvSpPr/>
          <p:nvPr/>
        </p:nvSpPr>
        <p:spPr>
          <a:xfrm>
            <a:off x="5559425" y="2997200"/>
            <a:ext cx="1236663" cy="60801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/>
              <a:t>数据结构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B6D5D7D-CE35-4BE5-89DD-1DAE72C24476}"/>
              </a:ext>
            </a:extLst>
          </p:cNvPr>
          <p:cNvSpPr/>
          <p:nvPr/>
        </p:nvSpPr>
        <p:spPr>
          <a:xfrm>
            <a:off x="2433638" y="4473575"/>
            <a:ext cx="1347787" cy="6096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/>
              <a:t>计算机网络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876A77B-C984-4A64-A268-3BFEA323192C}"/>
              </a:ext>
            </a:extLst>
          </p:cNvPr>
          <p:cNvSpPr/>
          <p:nvPr/>
        </p:nvSpPr>
        <p:spPr>
          <a:xfrm>
            <a:off x="3659188" y="5876925"/>
            <a:ext cx="1825625" cy="5619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/>
              <a:t>计算机组成原理 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97FD5EF-B762-41EC-99F0-722F8AFE2F00}"/>
              </a:ext>
            </a:extLst>
          </p:cNvPr>
          <p:cNvSpPr/>
          <p:nvPr/>
        </p:nvSpPr>
        <p:spPr>
          <a:xfrm>
            <a:off x="3944938" y="5183188"/>
            <a:ext cx="1219200" cy="6096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/>
              <a:t>操作系统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87E5224-98CF-4094-8372-C214094D07F7}"/>
              </a:ext>
            </a:extLst>
          </p:cNvPr>
          <p:cNvSpPr/>
          <p:nvPr/>
        </p:nvSpPr>
        <p:spPr>
          <a:xfrm>
            <a:off x="3944938" y="4468813"/>
            <a:ext cx="1219200" cy="6096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/>
              <a:t>编译原理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87F47C0D-E268-4BCE-8D0A-A7003458B581}"/>
              </a:ext>
            </a:extLst>
          </p:cNvPr>
          <p:cNvSpPr/>
          <p:nvPr/>
        </p:nvSpPr>
        <p:spPr>
          <a:xfrm>
            <a:off x="2001838" y="2995613"/>
            <a:ext cx="1690687" cy="6096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/>
              <a:t>计算机图形学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BA6CA259-B28C-477E-9CDC-4542117E02E8}"/>
              </a:ext>
            </a:extLst>
          </p:cNvPr>
          <p:cNvSpPr/>
          <p:nvPr/>
        </p:nvSpPr>
        <p:spPr>
          <a:xfrm>
            <a:off x="2200275" y="4365625"/>
            <a:ext cx="4481513" cy="21590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7565FFE0-37C1-406A-9804-AE2969F2B0C7}"/>
              </a:ext>
            </a:extLst>
          </p:cNvPr>
          <p:cNvSpPr/>
          <p:nvPr/>
        </p:nvSpPr>
        <p:spPr>
          <a:xfrm>
            <a:off x="4702175" y="1582738"/>
            <a:ext cx="1219200" cy="609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/>
              <a:t>JavaME</a:t>
            </a:r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0ADDCDC-652C-4DBC-9A85-9FB829120C21}"/>
              </a:ext>
            </a:extLst>
          </p:cNvPr>
          <p:cNvSpPr/>
          <p:nvPr/>
        </p:nvSpPr>
        <p:spPr>
          <a:xfrm>
            <a:off x="3962400" y="2995613"/>
            <a:ext cx="1219200" cy="609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/>
              <a:t>JavaSE</a:t>
            </a:r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15D0FA67-10BB-4C8E-9B16-CBC6E7CA650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pPr eaLnBrk="1" hangingPunct="1"/>
            <a:r>
              <a:rPr lang="zh-CN" altLang="en-US">
                <a:ea typeface="楷体_GB2312" pitchFamily="1" charset="-122"/>
              </a:rPr>
              <a:t>内容</a:t>
            </a:r>
            <a:endParaRPr lang="zh-CN" altLang="zh-CN">
              <a:ea typeface="楷体_GB2312" pitchFamily="1" charset="-122"/>
            </a:endParaRP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9C8C93CC-66D6-40A8-934B-E259074A78C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323528" y="1911350"/>
            <a:ext cx="5499100" cy="3035300"/>
          </a:xfrm>
        </p:spPr>
        <p:txBody>
          <a:bodyPr>
            <a:normAutofit fontScale="85000" lnSpcReduction="20000"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zh-CN" dirty="0">
                <a:ea typeface="楷体_GB2312" pitchFamily="1" charset="-122"/>
              </a:rPr>
              <a:t>Java</a:t>
            </a:r>
            <a:r>
              <a:rPr lang="zh-CN" altLang="en-US" dirty="0">
                <a:ea typeface="楷体_GB2312" pitchFamily="1" charset="-122"/>
              </a:rPr>
              <a:t>简介</a:t>
            </a:r>
            <a:endParaRPr lang="en-US" altLang="zh-CN" dirty="0">
              <a:ea typeface="楷体_GB2312" pitchFamily="1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dirty="0">
                <a:ea typeface="楷体_GB2312" pitchFamily="1" charset="-122"/>
              </a:rPr>
              <a:t>教学内容与目标</a:t>
            </a:r>
            <a:endParaRPr lang="en-US" altLang="zh-CN" dirty="0">
              <a:ea typeface="楷体_GB2312" pitchFamily="1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0070C0"/>
                </a:solidFill>
                <a:ea typeface="楷体_GB2312" pitchFamily="1" charset="-122"/>
              </a:rPr>
              <a:t>教材、</a:t>
            </a:r>
            <a:r>
              <a:rPr lang="zh-CN" altLang="zh-CN" dirty="0">
                <a:solidFill>
                  <a:srgbClr val="0070C0"/>
                </a:solidFill>
                <a:ea typeface="楷体_GB2312" pitchFamily="1" charset="-122"/>
              </a:rPr>
              <a:t>参考书</a:t>
            </a:r>
            <a:r>
              <a:rPr lang="zh-CN" altLang="en-US" dirty="0">
                <a:solidFill>
                  <a:srgbClr val="0070C0"/>
                </a:solidFill>
                <a:ea typeface="楷体_GB2312" pitchFamily="1" charset="-122"/>
              </a:rPr>
              <a:t>、教学平台</a:t>
            </a:r>
            <a:endParaRPr lang="en-US" altLang="zh-CN" dirty="0">
              <a:solidFill>
                <a:srgbClr val="0070C0"/>
              </a:solidFill>
              <a:ea typeface="楷体_GB2312" pitchFamily="1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dirty="0">
                <a:ea typeface="楷体_GB2312" pitchFamily="1" charset="-122"/>
              </a:rPr>
              <a:t>教学方式</a:t>
            </a:r>
            <a:endParaRPr lang="zh-CN" altLang="zh-CN" dirty="0">
              <a:ea typeface="楷体_GB2312" pitchFamily="1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zh-CN" dirty="0">
                <a:ea typeface="楷体_GB2312" pitchFamily="1" charset="-122"/>
              </a:rPr>
              <a:t>成绩</a:t>
            </a:r>
            <a:r>
              <a:rPr lang="zh-CN" altLang="en-US" dirty="0">
                <a:ea typeface="楷体_GB2312" pitchFamily="1" charset="-122"/>
              </a:rPr>
              <a:t>比例</a:t>
            </a:r>
            <a:endParaRPr lang="zh-CN" altLang="zh-CN" dirty="0">
              <a:ea typeface="楷体_GB2312" pitchFamily="1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6" descr="Javaå¤§å­¦å®ç¨æç¨ï¼ç¬¬4çï¼&#10;">
            <a:extLst>
              <a:ext uri="{FF2B5EF4-FFF2-40B4-BE49-F238E27FC236}">
                <a16:creationId xmlns:a16="http://schemas.microsoft.com/office/drawing/2014/main" id="{F850FDC0-38C0-4B31-BF9A-85E6DE2E0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2413" y="3767138"/>
            <a:ext cx="2778126" cy="277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5" name="图片 1">
            <a:extLst>
              <a:ext uri="{FF2B5EF4-FFF2-40B4-BE49-F238E27FC236}">
                <a16:creationId xmlns:a16="http://schemas.microsoft.com/office/drawing/2014/main" id="{B68991D0-D5CB-4CD1-BBA6-6BAA7EAFC1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7663" y="287338"/>
            <a:ext cx="2974976" cy="298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6" name="Rectangle 2">
            <a:extLst>
              <a:ext uri="{FF2B5EF4-FFF2-40B4-BE49-F238E27FC236}">
                <a16:creationId xmlns:a16="http://schemas.microsoft.com/office/drawing/2014/main" id="{4237DBD7-F4BE-4246-9B70-70E6CD7876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2450" y="3446463"/>
            <a:ext cx="4919663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3600">
                <a:solidFill>
                  <a:srgbClr val="FF006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参考书</a:t>
            </a:r>
          </a:p>
        </p:txBody>
      </p:sp>
      <p:sp>
        <p:nvSpPr>
          <p:cNvPr id="28678" name="Rectangle 2">
            <a:extLst>
              <a:ext uri="{FF2B5EF4-FFF2-40B4-BE49-F238E27FC236}">
                <a16:creationId xmlns:a16="http://schemas.microsoft.com/office/drawing/2014/main" id="{46C2B444-376B-4DAE-B88A-B06826E4A701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95536" y="1009650"/>
            <a:ext cx="4919662" cy="1143000"/>
          </a:xfrm>
          <a:noFill/>
        </p:spPr>
        <p:txBody>
          <a:bodyPr anchor="ctr"/>
          <a:lstStyle/>
          <a:p>
            <a:pPr eaLnBrk="1" hangingPunct="1"/>
            <a:r>
              <a:rPr lang="zh-CN" altLang="en-US" sz="4000" dirty="0">
                <a:solidFill>
                  <a:srgbClr val="FF006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教材</a:t>
            </a:r>
          </a:p>
        </p:txBody>
      </p:sp>
      <p:sp>
        <p:nvSpPr>
          <p:cNvPr id="28677" name="Rectangle 3">
            <a:extLst>
              <a:ext uri="{FF2B5EF4-FFF2-40B4-BE49-F238E27FC236}">
                <a16:creationId xmlns:a16="http://schemas.microsoft.com/office/drawing/2014/main" id="{DF4C154A-B5A5-43F1-BEB0-C4C5E9887E2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123728" y="1895475"/>
            <a:ext cx="6078538" cy="3743325"/>
          </a:xfrm>
        </p:spPr>
        <p:txBody>
          <a:bodyPr>
            <a:normAutofit fontScale="77500" lnSpcReduction="20000"/>
          </a:bodyPr>
          <a:lstStyle/>
          <a:p>
            <a:pPr algn="l" eaLnBrk="1" hangingPunct="1">
              <a:lnSpc>
                <a:spcPct val="105000"/>
              </a:lnSpc>
              <a:buFontTx/>
              <a:buChar char="•"/>
            </a:pPr>
            <a:r>
              <a:rPr lang="en-US" altLang="zh-CN" sz="28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 </a:t>
            </a:r>
            <a:r>
              <a:rPr lang="en-US" altLang="zh-CN" sz="2800" b="1" dirty="0">
                <a:solidFill>
                  <a:srgbClr val="0070C0"/>
                </a:solidFill>
                <a:latin typeface="Roboto" pitchFamily="2" charset="0"/>
              </a:rPr>
              <a:t>JAVA HOW TO PROGRAM 11</a:t>
            </a:r>
            <a:r>
              <a:rPr lang="en-US" altLang="zh-CN" sz="2800" b="1" baseline="30000" dirty="0">
                <a:solidFill>
                  <a:srgbClr val="0070C0"/>
                </a:solidFill>
                <a:latin typeface="Roboto" pitchFamily="2" charset="0"/>
              </a:rPr>
              <a:t>th</a:t>
            </a:r>
            <a:endParaRPr lang="en-US" altLang="zh-CN" sz="2800" b="1" dirty="0">
              <a:latin typeface="Roboto" pitchFamily="2" charset="0"/>
            </a:endParaRPr>
          </a:p>
          <a:p>
            <a:pPr algn="l" eaLnBrk="1" hangingPunct="1">
              <a:lnSpc>
                <a:spcPct val="105000"/>
              </a:lnSpc>
              <a:buFontTx/>
              <a:buChar char="•"/>
            </a:pPr>
            <a:endParaRPr lang="en-US" altLang="zh-CN" sz="2800" b="1" baseline="30000" dirty="0">
              <a:latin typeface="Roboto" pitchFamily="2" charset="0"/>
            </a:endParaRPr>
          </a:p>
          <a:p>
            <a:pPr algn="l" eaLnBrk="1" hangingPunct="1">
              <a:lnSpc>
                <a:spcPct val="105000"/>
              </a:lnSpc>
              <a:buFontTx/>
              <a:buChar char="•"/>
            </a:pPr>
            <a:endParaRPr lang="en-US" altLang="zh-CN" sz="2800" b="1" baseline="30000" dirty="0">
              <a:latin typeface="Roboto" pitchFamily="2" charset="0"/>
            </a:endParaRPr>
          </a:p>
          <a:p>
            <a:pPr algn="l" eaLnBrk="1" hangingPunct="1">
              <a:lnSpc>
                <a:spcPct val="105000"/>
              </a:lnSpc>
              <a:buFontTx/>
              <a:buChar char="•"/>
            </a:pPr>
            <a:endParaRPr lang="en-US" altLang="zh-CN" sz="2800" b="1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 eaLnBrk="1" hangingPunct="1">
              <a:lnSpc>
                <a:spcPct val="105000"/>
              </a:lnSpc>
              <a:buFontTx/>
              <a:buChar char="•"/>
            </a:pPr>
            <a:endParaRPr lang="en-US" altLang="zh-CN" sz="2800" b="1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 eaLnBrk="1" hangingPunct="1">
              <a:lnSpc>
                <a:spcPct val="105000"/>
              </a:lnSpc>
              <a:buFontTx/>
              <a:buChar char="•"/>
            </a:pPr>
            <a:endParaRPr lang="en-US" altLang="zh-CN" sz="2800" b="1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 eaLnBrk="1" hangingPunct="1">
              <a:lnSpc>
                <a:spcPct val="105000"/>
              </a:lnSpc>
              <a:buFontTx/>
              <a:buChar char="•"/>
            </a:pPr>
            <a:r>
              <a:rPr lang="en-US" altLang="zh-CN" sz="2800" b="1" dirty="0">
                <a:latin typeface="Roboto" pitchFamily="2" charset="0"/>
              </a:rPr>
              <a:t> </a:t>
            </a:r>
            <a:r>
              <a:rPr lang="zh-CN" altLang="en-US" b="1" dirty="0">
                <a:latin typeface="Roboto" pitchFamily="2" charset="0"/>
              </a:rPr>
              <a:t>国内教材：</a:t>
            </a:r>
            <a:r>
              <a:rPr lang="en-US" altLang="zh-CN" sz="2000" b="1" dirty="0">
                <a:latin typeface="Roboto" pitchFamily="2" charset="0"/>
              </a:rPr>
              <a:t>JAVA</a:t>
            </a:r>
            <a:r>
              <a:rPr lang="zh-CN" altLang="en-US" sz="2000" b="1" dirty="0">
                <a:latin typeface="Roboto" pitchFamily="2" charset="0"/>
              </a:rPr>
              <a:t>大学实用教程</a:t>
            </a:r>
            <a:endParaRPr lang="en-US" altLang="zh-CN" sz="2000" b="1" dirty="0">
              <a:latin typeface="Roboto" pitchFamily="2" charset="0"/>
            </a:endParaRPr>
          </a:p>
          <a:p>
            <a:pPr algn="l" eaLnBrk="1" hangingPunct="1">
              <a:lnSpc>
                <a:spcPct val="105000"/>
              </a:lnSpc>
            </a:pPr>
            <a:r>
              <a:rPr lang="zh-CN" altLang="en-US" sz="2000" b="1" dirty="0">
                <a:latin typeface="Roboto" pitchFamily="2" charset="0"/>
              </a:rPr>
              <a:t>                         耿祥义 张跃平编著</a:t>
            </a:r>
            <a:r>
              <a:rPr lang="en-US" altLang="zh-CN" sz="2000" b="1" dirty="0">
                <a:latin typeface="Roboto" pitchFamily="2" charset="0"/>
              </a:rPr>
              <a:t> 4</a:t>
            </a:r>
            <a:r>
              <a:rPr lang="en-US" altLang="zh-CN" sz="2000" b="1" baseline="30000" dirty="0">
                <a:latin typeface="Roboto" pitchFamily="2" charset="0"/>
              </a:rPr>
              <a:t>th</a:t>
            </a:r>
            <a:endParaRPr lang="en-US" altLang="zh-CN" sz="2000" b="1" dirty="0">
              <a:latin typeface="Roboto" pitchFamily="2" charset="0"/>
            </a:endParaRPr>
          </a:p>
          <a:p>
            <a:pPr algn="l" eaLnBrk="1" hangingPunct="1">
              <a:lnSpc>
                <a:spcPct val="105000"/>
              </a:lnSpc>
              <a:buFontTx/>
              <a:buChar char="•"/>
            </a:pPr>
            <a:endParaRPr lang="en-US" altLang="zh-CN" sz="800" b="1" dirty="0">
              <a:latin typeface="Roboto" pitchFamily="2" charset="0"/>
            </a:endParaRPr>
          </a:p>
          <a:p>
            <a:pPr algn="l" eaLnBrk="1" hangingPunct="1">
              <a:lnSpc>
                <a:spcPct val="105000"/>
              </a:lnSpc>
              <a:buFontTx/>
              <a:buChar char="•"/>
            </a:pPr>
            <a:r>
              <a:rPr lang="en-US" altLang="zh-CN" sz="2800" b="1" dirty="0">
                <a:latin typeface="Roboto" pitchFamily="2" charset="0"/>
              </a:rPr>
              <a:t> </a:t>
            </a:r>
            <a:r>
              <a:rPr lang="zh-CN" altLang="en-US" b="1" dirty="0">
                <a:latin typeface="Roboto" pitchFamily="2" charset="0"/>
              </a:rPr>
              <a:t>国外教材：</a:t>
            </a:r>
            <a:r>
              <a:rPr lang="en-US" altLang="zh-CN" sz="2000" b="1" dirty="0" err="1">
                <a:latin typeface="Roboto" pitchFamily="2" charset="0"/>
              </a:rPr>
              <a:t>THINKing</a:t>
            </a:r>
            <a:r>
              <a:rPr lang="en-US" altLang="zh-CN" sz="2000" b="1" dirty="0">
                <a:latin typeface="Roboto" pitchFamily="2" charset="0"/>
              </a:rPr>
              <a:t> in JAVA 4</a:t>
            </a:r>
            <a:r>
              <a:rPr lang="en-US" altLang="zh-CN" sz="2000" b="1" baseline="30000" dirty="0">
                <a:latin typeface="Roboto" pitchFamily="2" charset="0"/>
              </a:rPr>
              <a:t>th</a:t>
            </a:r>
            <a:endParaRPr lang="en-US" altLang="zh-CN" sz="2000" b="1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 eaLnBrk="1" hangingPunct="1">
              <a:lnSpc>
                <a:spcPct val="105000"/>
              </a:lnSpc>
              <a:buFontTx/>
              <a:buChar char="•"/>
            </a:pPr>
            <a:endParaRPr lang="en-US" altLang="zh-CN" sz="1600" b="1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28679" name="图片 3">
            <a:extLst>
              <a:ext uri="{FF2B5EF4-FFF2-40B4-BE49-F238E27FC236}">
                <a16:creationId xmlns:a16="http://schemas.microsoft.com/office/drawing/2014/main" id="{00FA36B6-BFD4-47E5-8125-50FAB07E20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1300" y="3541713"/>
            <a:ext cx="2297113" cy="298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CC69A2C9-11F3-4A8B-AACB-713EA0977D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sz="4000" dirty="0">
                <a:solidFill>
                  <a:srgbClr val="FF0000"/>
                </a:solidFill>
                <a:latin typeface="+mn-ea"/>
                <a:ea typeface="+mn-ea"/>
              </a:rPr>
              <a:t>参考资料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EA903FF1-7C60-4BC3-95C2-656C73CA7DF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524000"/>
            <a:ext cx="8229600" cy="5059363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sz="2800" dirty="0">
                <a:solidFill>
                  <a:srgbClr val="00B050"/>
                </a:solidFill>
                <a:ea typeface="楷体_GB2312" pitchFamily="1" charset="-122"/>
              </a:rPr>
              <a:t>网络资源</a:t>
            </a:r>
            <a:endParaRPr lang="en-US" altLang="zh-CN" sz="2800" dirty="0">
              <a:solidFill>
                <a:srgbClr val="00B050"/>
              </a:solidFill>
              <a:ea typeface="楷体_GB2312" pitchFamily="1" charset="-122"/>
            </a:endParaRPr>
          </a:p>
          <a:p>
            <a:pPr lvl="1" eaLnBrk="1" hangingPunct="1">
              <a:defRPr/>
            </a:pPr>
            <a:r>
              <a:rPr lang="en-US" altLang="zh-CN" sz="2400" b="1" dirty="0">
                <a:solidFill>
                  <a:srgbClr val="0070C0"/>
                </a:solidFill>
              </a:rPr>
              <a:t>Java</a:t>
            </a:r>
            <a:r>
              <a:rPr lang="zh-CN" altLang="en-US" sz="2400" b="1" dirty="0">
                <a:solidFill>
                  <a:srgbClr val="0070C0"/>
                </a:solidFill>
              </a:rPr>
              <a:t>官网：</a:t>
            </a:r>
            <a:endParaRPr lang="en-US" altLang="zh-CN" sz="2400" b="1" dirty="0">
              <a:solidFill>
                <a:srgbClr val="0070C0"/>
              </a:solidFill>
            </a:endParaRPr>
          </a:p>
          <a:p>
            <a:pPr marL="457200" lvl="1" indent="0" eaLnBrk="1" hangingPunct="1">
              <a:buFontTx/>
              <a:buNone/>
              <a:defRPr/>
            </a:pPr>
            <a:r>
              <a:rPr lang="en-US" altLang="zh-CN" sz="2400" b="1" dirty="0">
                <a:solidFill>
                  <a:srgbClr val="0070C0"/>
                </a:solidFill>
              </a:rPr>
              <a:t>    </a:t>
            </a:r>
            <a:r>
              <a:rPr lang="en-US" altLang="zh-CN" sz="2400" dirty="0"/>
              <a:t>https://</a:t>
            </a:r>
            <a:r>
              <a:rPr lang="en-US" altLang="zh-CN" sz="2400" dirty="0" err="1"/>
              <a:t>www.java.com</a:t>
            </a:r>
            <a:r>
              <a:rPr lang="en-US" altLang="zh-CN" sz="2400" dirty="0"/>
              <a:t>/</a:t>
            </a:r>
            <a:r>
              <a:rPr lang="en-US" altLang="zh-CN" sz="2400" dirty="0" err="1"/>
              <a:t>zh_CN</a:t>
            </a:r>
            <a:r>
              <a:rPr lang="en-US" altLang="zh-CN" sz="2400" dirty="0"/>
              <a:t>/ </a:t>
            </a:r>
          </a:p>
          <a:p>
            <a:pPr marL="457200" lvl="1" indent="0" eaLnBrk="1" hangingPunct="1">
              <a:buFontTx/>
              <a:buNone/>
              <a:defRPr/>
            </a:pPr>
            <a:r>
              <a:rPr lang="en-US" altLang="zh-CN" sz="2400" dirty="0"/>
              <a:t>    https://</a:t>
            </a:r>
            <a:r>
              <a:rPr lang="en-US" altLang="zh-CN" sz="2400" dirty="0" err="1"/>
              <a:t>developer.oracle.com</a:t>
            </a:r>
            <a:r>
              <a:rPr lang="en-US" altLang="zh-CN" sz="2400" dirty="0"/>
              <a:t>/java/</a:t>
            </a:r>
          </a:p>
          <a:p>
            <a:pPr lvl="1" eaLnBrk="1" hangingPunct="1">
              <a:defRPr/>
            </a:pPr>
            <a:r>
              <a:rPr lang="zh-CN" altLang="en-US" sz="2400" b="1" dirty="0">
                <a:solidFill>
                  <a:srgbClr val="FF33CC"/>
                </a:solidFill>
              </a:rPr>
              <a:t>官方文档：</a:t>
            </a:r>
            <a:endParaRPr lang="fi-FI" altLang="zh-CN" sz="2400" b="1" dirty="0">
              <a:solidFill>
                <a:srgbClr val="FF33CC"/>
              </a:solidFill>
            </a:endParaRPr>
          </a:p>
          <a:p>
            <a:pPr marL="457200" lvl="1" indent="0" eaLnBrk="1" hangingPunct="1">
              <a:buFontTx/>
              <a:buNone/>
              <a:defRPr/>
            </a:pPr>
            <a:r>
              <a:rPr lang="fi-FI" altLang="zh-CN" sz="2400" b="1" dirty="0">
                <a:solidFill>
                  <a:srgbClr val="FF33CC"/>
                </a:solidFill>
              </a:rPr>
              <a:t>    </a:t>
            </a:r>
            <a:r>
              <a:rPr lang="fi-FI" altLang="zh-CN" sz="2000" dirty="0" err="1"/>
              <a:t>https</a:t>
            </a:r>
            <a:r>
              <a:rPr lang="fi-FI" altLang="zh-CN" sz="2000" dirty="0"/>
              <a:t>://</a:t>
            </a:r>
            <a:r>
              <a:rPr lang="fi-FI" altLang="zh-CN" sz="2000" dirty="0" err="1"/>
              <a:t>docs.oracle.com</a:t>
            </a:r>
            <a:r>
              <a:rPr lang="fi-FI" altLang="zh-CN" sz="2000" dirty="0"/>
              <a:t>/</a:t>
            </a:r>
            <a:r>
              <a:rPr lang="fi-FI" altLang="zh-CN" sz="2000" dirty="0" err="1"/>
              <a:t>javase</a:t>
            </a:r>
            <a:r>
              <a:rPr lang="fi-FI" altLang="zh-CN" sz="2000" dirty="0"/>
              <a:t>/</a:t>
            </a:r>
            <a:r>
              <a:rPr lang="fi-FI" altLang="zh-CN" sz="2000" dirty="0" err="1"/>
              <a:t>tutorial</a:t>
            </a:r>
            <a:r>
              <a:rPr lang="fi-FI" altLang="zh-CN" sz="2000" dirty="0"/>
              <a:t>/</a:t>
            </a:r>
          </a:p>
          <a:p>
            <a:pPr marL="457200" lvl="1" indent="0" eaLnBrk="1" hangingPunct="1">
              <a:buFontTx/>
              <a:buNone/>
              <a:defRPr/>
            </a:pPr>
            <a:r>
              <a:rPr lang="fi-FI" altLang="zh-CN" sz="2000" dirty="0"/>
              <a:t>     </a:t>
            </a:r>
            <a:r>
              <a:rPr lang="fi-FI" altLang="zh-CN" sz="2000" dirty="0" err="1"/>
              <a:t>https</a:t>
            </a:r>
            <a:r>
              <a:rPr lang="fi-FI" altLang="zh-CN" sz="2000" dirty="0"/>
              <a:t>://</a:t>
            </a:r>
            <a:r>
              <a:rPr lang="fi-FI" altLang="zh-CN" sz="2000" dirty="0" err="1"/>
              <a:t>docs.oracle.com</a:t>
            </a:r>
            <a:r>
              <a:rPr lang="fi-FI" altLang="zh-CN" sz="2000" dirty="0"/>
              <a:t>/en/</a:t>
            </a:r>
            <a:r>
              <a:rPr lang="fi-FI" altLang="zh-CN" sz="2000" dirty="0" err="1"/>
              <a:t>java</a:t>
            </a:r>
            <a:r>
              <a:rPr lang="fi-FI" altLang="zh-CN" sz="2000" dirty="0"/>
              <a:t>/</a:t>
            </a:r>
            <a:r>
              <a:rPr lang="fi-FI" altLang="zh-CN" sz="2000" dirty="0" err="1"/>
              <a:t>javase</a:t>
            </a:r>
            <a:r>
              <a:rPr lang="fi-FI" altLang="zh-CN" sz="2000" dirty="0"/>
              <a:t>/1</a:t>
            </a:r>
            <a:r>
              <a:rPr lang="en-US" altLang="zh-CN" sz="2000" dirty="0"/>
              <a:t>8</a:t>
            </a:r>
            <a:r>
              <a:rPr lang="fi-FI" altLang="zh-CN" sz="2000" dirty="0"/>
              <a:t>/</a:t>
            </a:r>
            <a:r>
              <a:rPr lang="fi-FI" altLang="zh-CN" sz="2000" dirty="0" err="1"/>
              <a:t>docs</a:t>
            </a:r>
            <a:r>
              <a:rPr lang="fi-FI" altLang="zh-CN" sz="2000" dirty="0"/>
              <a:t>/</a:t>
            </a:r>
            <a:r>
              <a:rPr lang="fi-FI" altLang="zh-CN" sz="2000" dirty="0" err="1"/>
              <a:t>api</a:t>
            </a:r>
            <a:r>
              <a:rPr lang="fi-FI" altLang="zh-CN" sz="2000" dirty="0"/>
              <a:t>/</a:t>
            </a:r>
            <a:r>
              <a:rPr lang="fi-FI" altLang="zh-CN" sz="2000" dirty="0" err="1"/>
              <a:t>index.html</a:t>
            </a:r>
            <a:endParaRPr lang="fi-FI" altLang="zh-CN" sz="2000" dirty="0"/>
          </a:p>
          <a:p>
            <a:pPr lvl="1" eaLnBrk="1" hangingPunct="1">
              <a:defRPr/>
            </a:pPr>
            <a:r>
              <a:rPr lang="zh-CN" altLang="en-US" sz="2400" b="1" dirty="0">
                <a:solidFill>
                  <a:srgbClr val="0070C0"/>
                </a:solidFill>
                <a:ea typeface="楷体_GB2312" pitchFamily="1" charset="-122"/>
              </a:rPr>
              <a:t>开发者论坛：</a:t>
            </a:r>
            <a:endParaRPr lang="en-US" altLang="zh-CN" sz="2400" b="1" dirty="0">
              <a:solidFill>
                <a:srgbClr val="0070C0"/>
              </a:solidFill>
              <a:ea typeface="楷体_GB2312" pitchFamily="1" charset="-122"/>
            </a:endParaRPr>
          </a:p>
          <a:p>
            <a:pPr marL="457200" lvl="1" indent="0" eaLnBrk="1" hangingPunct="1">
              <a:buFontTx/>
              <a:buNone/>
              <a:defRPr/>
            </a:pPr>
            <a:r>
              <a:rPr lang="en-US" altLang="zh-CN" sz="2400" dirty="0">
                <a:ea typeface="楷体_GB2312" pitchFamily="1" charset="-122"/>
              </a:rPr>
              <a:t>    </a:t>
            </a:r>
            <a:r>
              <a:rPr lang="en-US" altLang="zh-CN" sz="2400" dirty="0" err="1">
                <a:ea typeface="楷体_GB2312" pitchFamily="1" charset="-122"/>
              </a:rPr>
              <a:t>cnblogs</a:t>
            </a:r>
            <a:endParaRPr lang="en-US" altLang="zh-CN" sz="2400" dirty="0">
              <a:ea typeface="楷体_GB2312" pitchFamily="1" charset="-122"/>
            </a:endParaRPr>
          </a:p>
          <a:p>
            <a:pPr marL="457200" lvl="1" indent="0" eaLnBrk="1" hangingPunct="1">
              <a:buFontTx/>
              <a:buNone/>
              <a:defRPr/>
            </a:pPr>
            <a:r>
              <a:rPr lang="en-US" altLang="zh-CN" sz="2400" dirty="0">
                <a:ea typeface="楷体_GB2312" pitchFamily="1" charset="-122"/>
              </a:rPr>
              <a:t>    CSDN</a:t>
            </a:r>
          </a:p>
          <a:p>
            <a:pPr marL="457200" lvl="1" indent="0" eaLnBrk="1" hangingPunct="1">
              <a:buFontTx/>
              <a:buNone/>
              <a:defRPr/>
            </a:pPr>
            <a:r>
              <a:rPr lang="en-US" altLang="zh-CN" sz="2400" dirty="0">
                <a:ea typeface="楷体_GB2312" pitchFamily="1" charset="-122"/>
              </a:rPr>
              <a:t>    …</a:t>
            </a:r>
            <a:endParaRPr lang="zh-CN" altLang="en-US" sz="2400" dirty="0">
              <a:ea typeface="楷体_GB2312" pitchFamily="1" charset="-122"/>
            </a:endParaRPr>
          </a:p>
          <a:p>
            <a:pPr marL="17462" indent="0" eaLnBrk="1" hangingPunct="1">
              <a:buFont typeface="Wingdings" panose="05000000000000000000" pitchFamily="2" charset="2"/>
              <a:buNone/>
              <a:defRPr/>
            </a:pPr>
            <a:endParaRPr lang="en-US" altLang="zh-CN" sz="2600" dirty="0"/>
          </a:p>
          <a:p>
            <a:pPr lvl="1" eaLnBrk="1" hangingPunct="1">
              <a:buFont typeface="Wingdings" panose="05000000000000000000" pitchFamily="2" charset="2"/>
              <a:buNone/>
              <a:defRPr/>
            </a:pPr>
            <a:endParaRPr lang="en-US" altLang="zh-CN" sz="22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250912E6-05E4-4708-B72D-2B215DE4B01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pPr eaLnBrk="1" hangingPunct="1"/>
            <a:r>
              <a:rPr lang="zh-CN" altLang="en-US" sz="4000" dirty="0">
                <a:solidFill>
                  <a:srgbClr val="FF0000"/>
                </a:solidFill>
                <a:latin typeface="+mn-ea"/>
                <a:ea typeface="+mn-ea"/>
              </a:rPr>
              <a:t>教学平台</a:t>
            </a:r>
            <a:endParaRPr lang="zh-CN" altLang="zh-CN" sz="40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130A3411-4AFF-4B80-BF9B-4EF9C0F34A2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0" y="1676400"/>
            <a:ext cx="7932738" cy="4144963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zh-CN" altLang="en-US" sz="2800" dirty="0">
                <a:solidFill>
                  <a:srgbClr val="0070C0"/>
                </a:solidFill>
              </a:rPr>
              <a:t>厦大教务</a:t>
            </a:r>
            <a:r>
              <a:rPr lang="zh-CN" altLang="en-US" sz="2800" dirty="0"/>
              <a:t>：</a:t>
            </a:r>
            <a:r>
              <a:rPr lang="zh-CN" altLang="en-US" sz="2400" dirty="0"/>
              <a:t>签到</a:t>
            </a:r>
            <a:endParaRPr lang="en-US" altLang="zh-CN" sz="2400" dirty="0"/>
          </a:p>
          <a:p>
            <a:pPr>
              <a:defRPr/>
            </a:pPr>
            <a:r>
              <a:rPr lang="en-US" altLang="zh-CN" sz="2800" dirty="0">
                <a:solidFill>
                  <a:srgbClr val="0070C0"/>
                </a:solidFill>
              </a:rPr>
              <a:t>QQ</a:t>
            </a:r>
            <a:r>
              <a:rPr lang="zh-CN" altLang="en-US" sz="2800" dirty="0">
                <a:solidFill>
                  <a:srgbClr val="0070C0"/>
                </a:solidFill>
              </a:rPr>
              <a:t>群</a:t>
            </a:r>
            <a:r>
              <a:rPr lang="zh-CN" altLang="en-US" sz="2800" dirty="0"/>
              <a:t>：</a:t>
            </a:r>
          </a:p>
          <a:p>
            <a:pPr marL="344487" lvl="1" indent="0">
              <a:buFont typeface="Wingdings" panose="05000000000000000000" pitchFamily="2" charset="2"/>
              <a:buNone/>
              <a:defRPr/>
            </a:pPr>
            <a:r>
              <a:rPr lang="zh-CN" altLang="en-US" sz="2400" dirty="0"/>
              <a:t>发布课程相关的通知、答疑、交流讨论</a:t>
            </a:r>
          </a:p>
          <a:p>
            <a:pPr>
              <a:defRPr/>
            </a:pPr>
            <a:r>
              <a:rPr lang="zh-CN" altLang="en-US" sz="2800" dirty="0">
                <a:solidFill>
                  <a:srgbClr val="0070C0"/>
                </a:solidFill>
              </a:rPr>
              <a:t>教学</a:t>
            </a:r>
            <a:r>
              <a:rPr lang="en-US" altLang="zh-CN" sz="2800" dirty="0">
                <a:solidFill>
                  <a:srgbClr val="0070C0"/>
                </a:solidFill>
              </a:rPr>
              <a:t>FTP</a:t>
            </a:r>
            <a:r>
              <a:rPr lang="zh-CN" altLang="en-US" sz="2800" dirty="0"/>
              <a:t>：</a:t>
            </a:r>
            <a:endParaRPr lang="en-US" altLang="zh-CN" sz="2800" dirty="0"/>
          </a:p>
          <a:p>
            <a:pPr lvl="1">
              <a:defRPr/>
            </a:pPr>
            <a:r>
              <a:rPr lang="zh-CN" altLang="en-US" sz="2400" dirty="0"/>
              <a:t>位置：</a:t>
            </a:r>
            <a:r>
              <a:rPr lang="zh-CN" altLang="en-US" sz="2000" dirty="0"/>
              <a:t>教学课件 </a:t>
            </a:r>
            <a:r>
              <a:rPr lang="en-US" altLang="zh-CN" sz="2000" dirty="0"/>
              <a:t>or </a:t>
            </a:r>
            <a:r>
              <a:rPr lang="zh-CN" altLang="en-US" sz="2000" dirty="0"/>
              <a:t>上传作业 </a:t>
            </a:r>
            <a:r>
              <a:rPr lang="en-US" altLang="zh-CN" sz="2000" dirty="0"/>
              <a:t>-&gt; </a:t>
            </a:r>
            <a:r>
              <a:rPr lang="zh-CN" altLang="en-US" sz="2000" dirty="0"/>
              <a:t>王美红 </a:t>
            </a:r>
            <a:r>
              <a:rPr lang="en-US" altLang="zh-CN" sz="2000" dirty="0"/>
              <a:t>-&gt;</a:t>
            </a:r>
            <a:r>
              <a:rPr lang="en-US" altLang="zh-CN" sz="2000" dirty="0">
                <a:solidFill>
                  <a:srgbClr val="FF0000"/>
                </a:solidFill>
              </a:rPr>
              <a:t>23-24</a:t>
            </a:r>
            <a:r>
              <a:rPr lang="zh-CN" altLang="en-US" sz="2000" dirty="0">
                <a:solidFill>
                  <a:srgbClr val="FF0000"/>
                </a:solidFill>
              </a:rPr>
              <a:t>（</a:t>
            </a:r>
            <a:r>
              <a:rPr lang="en-US" altLang="zh-CN" sz="2000" dirty="0">
                <a:solidFill>
                  <a:srgbClr val="FF0000"/>
                </a:solidFill>
              </a:rPr>
              <a:t>2</a:t>
            </a:r>
            <a:r>
              <a:rPr lang="zh-CN" altLang="en-US" sz="2000" dirty="0">
                <a:solidFill>
                  <a:srgbClr val="FF0000"/>
                </a:solidFill>
              </a:rPr>
              <a:t>）</a:t>
            </a:r>
            <a:r>
              <a:rPr lang="en-US" altLang="zh-CN" sz="2000" dirty="0">
                <a:solidFill>
                  <a:srgbClr val="FF0000"/>
                </a:solidFill>
              </a:rPr>
              <a:t>Java</a:t>
            </a:r>
          </a:p>
          <a:p>
            <a:pPr lvl="1">
              <a:defRPr/>
            </a:pPr>
            <a:r>
              <a:rPr lang="zh-CN" altLang="en-US" sz="2400" dirty="0"/>
              <a:t>内容：</a:t>
            </a:r>
            <a:r>
              <a:rPr lang="zh-CN" altLang="en-US" sz="2000" dirty="0"/>
              <a:t>课件和实验要求等</a:t>
            </a:r>
            <a:endParaRPr lang="en-US" altLang="zh-CN" sz="2000" dirty="0"/>
          </a:p>
          <a:p>
            <a:pPr lvl="1">
              <a:defRPr/>
            </a:pPr>
            <a:r>
              <a:rPr lang="zh-CN" altLang="en-US" sz="2400" dirty="0"/>
              <a:t>上传提交每次的实验</a:t>
            </a:r>
            <a:endParaRPr lang="en-US" altLang="zh-CN" sz="2400" dirty="0"/>
          </a:p>
          <a:p>
            <a:pPr lvl="2">
              <a:defRPr/>
            </a:pPr>
            <a:r>
              <a:rPr lang="zh-CN" altLang="en-US" sz="2000" dirty="0"/>
              <a:t>命名格式：学号后四位</a:t>
            </a:r>
            <a:r>
              <a:rPr lang="en-US" altLang="zh-CN" sz="2000" dirty="0"/>
              <a:t>+</a:t>
            </a:r>
            <a:r>
              <a:rPr lang="zh-CN" altLang="en-US" sz="2000" dirty="0"/>
              <a:t>姓名</a:t>
            </a:r>
            <a:r>
              <a:rPr lang="en-US" altLang="zh-CN" sz="2000" dirty="0"/>
              <a:t>+LAB</a:t>
            </a:r>
            <a:r>
              <a:rPr lang="zh-CN" altLang="en-US" sz="2000" dirty="0"/>
              <a:t>*</a:t>
            </a:r>
            <a:r>
              <a:rPr lang="en-US" altLang="zh-CN" sz="2000" dirty="0"/>
              <a:t>.zip</a:t>
            </a:r>
          </a:p>
          <a:p>
            <a:pPr lvl="2">
              <a:defRPr/>
            </a:pPr>
            <a:r>
              <a:rPr lang="zh-CN" altLang="en-US" dirty="0"/>
              <a:t>内容：实验报告</a:t>
            </a:r>
            <a:r>
              <a:rPr lang="en-US" altLang="zh-CN" dirty="0"/>
              <a:t>+</a:t>
            </a:r>
            <a:r>
              <a:rPr lang="zh-CN" altLang="en-US" dirty="0"/>
              <a:t>源码</a:t>
            </a:r>
            <a:endParaRPr lang="en-US" altLang="zh-CN" sz="2000" dirty="0"/>
          </a:p>
          <a:p>
            <a:pPr lvl="2">
              <a:defRPr/>
            </a:pPr>
            <a:r>
              <a:rPr lang="zh-CN" altLang="en-US" sz="2000" dirty="0"/>
              <a:t>截止时间：下次实验课前</a:t>
            </a:r>
            <a:endParaRPr lang="en-US" altLang="zh-CN" sz="2000" b="1" u="sng" dirty="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A16524F8-DF4F-4ECE-8A29-222F2C29F67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pPr eaLnBrk="1" hangingPunct="1"/>
            <a:r>
              <a:rPr lang="zh-CN" altLang="en-US">
                <a:ea typeface="楷体_GB2312" pitchFamily="1" charset="-122"/>
              </a:rPr>
              <a:t>内容</a:t>
            </a:r>
            <a:endParaRPr lang="zh-CN" altLang="zh-CN">
              <a:ea typeface="楷体_GB2312" pitchFamily="1" charset="-122"/>
            </a:endParaRP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58121824-210D-47FD-B2DF-2EA81460CFE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611560" y="1911350"/>
            <a:ext cx="5499100" cy="3035300"/>
          </a:xfrm>
        </p:spPr>
        <p:txBody>
          <a:bodyPr>
            <a:normAutofit fontScale="85000" lnSpcReduction="20000"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zh-CN" dirty="0">
                <a:ea typeface="楷体_GB2312" pitchFamily="1" charset="-122"/>
              </a:rPr>
              <a:t>Java</a:t>
            </a:r>
            <a:r>
              <a:rPr lang="zh-CN" altLang="en-US" dirty="0">
                <a:ea typeface="楷体_GB2312" pitchFamily="1" charset="-122"/>
              </a:rPr>
              <a:t>简介</a:t>
            </a:r>
            <a:endParaRPr lang="en-US" altLang="zh-CN" dirty="0">
              <a:ea typeface="楷体_GB2312" pitchFamily="1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dirty="0">
                <a:ea typeface="楷体_GB2312" pitchFamily="1" charset="-122"/>
              </a:rPr>
              <a:t>教学内容与目标</a:t>
            </a:r>
            <a:endParaRPr lang="en-US" altLang="zh-CN" dirty="0">
              <a:ea typeface="楷体_GB2312" pitchFamily="1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dirty="0">
                <a:ea typeface="楷体_GB2312" pitchFamily="1" charset="-122"/>
              </a:rPr>
              <a:t>教材、</a:t>
            </a:r>
            <a:r>
              <a:rPr lang="zh-CN" altLang="zh-CN" dirty="0">
                <a:ea typeface="楷体_GB2312" pitchFamily="1" charset="-122"/>
              </a:rPr>
              <a:t>参考书</a:t>
            </a:r>
            <a:r>
              <a:rPr lang="zh-CN" altLang="en-US" dirty="0">
                <a:ea typeface="楷体_GB2312" pitchFamily="1" charset="-122"/>
              </a:rPr>
              <a:t>、教学平台</a:t>
            </a:r>
            <a:endParaRPr lang="en-US" altLang="zh-CN" dirty="0">
              <a:ea typeface="楷体_GB2312" pitchFamily="1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dirty="0">
                <a:solidFill>
                  <a:srgbClr val="0070C0"/>
                </a:solidFill>
                <a:ea typeface="楷体_GB2312" pitchFamily="1" charset="-122"/>
              </a:rPr>
              <a:t>教学方式</a:t>
            </a:r>
            <a:endParaRPr lang="zh-CN" altLang="zh-CN" dirty="0">
              <a:solidFill>
                <a:srgbClr val="0070C0"/>
              </a:solidFill>
              <a:ea typeface="楷体_GB2312" pitchFamily="1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zh-CN" dirty="0">
                <a:ea typeface="楷体_GB2312" pitchFamily="1" charset="-122"/>
              </a:rPr>
              <a:t>成绩</a:t>
            </a:r>
            <a:r>
              <a:rPr lang="zh-CN" altLang="en-US" dirty="0">
                <a:ea typeface="楷体_GB2312" pitchFamily="1" charset="-122"/>
              </a:rPr>
              <a:t>比例</a:t>
            </a:r>
            <a:endParaRPr lang="zh-CN" altLang="zh-CN" dirty="0">
              <a:ea typeface="楷体_GB2312" pitchFamily="1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3" name="Picture 3" descr="问号">
            <a:extLst>
              <a:ext uri="{FF2B5EF4-FFF2-40B4-BE49-F238E27FC236}">
                <a16:creationId xmlns:a16="http://schemas.microsoft.com/office/drawing/2014/main" id="{D9DC18DB-C04D-469B-9182-7C57C549CB6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333375"/>
            <a:ext cx="2808288" cy="2268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2" name="Rectangle 2">
            <a:extLst>
              <a:ext uri="{FF2B5EF4-FFF2-40B4-BE49-F238E27FC236}">
                <a16:creationId xmlns:a16="http://schemas.microsoft.com/office/drawing/2014/main" id="{D031BDFD-E812-43D8-B43F-BBFDD2D4EF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4000" dirty="0">
                <a:solidFill>
                  <a:srgbClr val="FF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        </a:t>
            </a:r>
            <a:r>
              <a:rPr lang="zh-CN" altLang="en-US" sz="4000" dirty="0">
                <a:solidFill>
                  <a:srgbClr val="FF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如何学习</a:t>
            </a:r>
            <a:endParaRPr lang="en-US" altLang="zh-CN" sz="4000" dirty="0">
              <a:solidFill>
                <a:srgbClr val="FF0000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35844" name="Rectangle 4">
            <a:extLst>
              <a:ext uri="{FF2B5EF4-FFF2-40B4-BE49-F238E27FC236}">
                <a16:creationId xmlns:a16="http://schemas.microsoft.com/office/drawing/2014/main" id="{DF06B27E-C7D8-40FA-9168-C7698E7CEE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3575" y="2141885"/>
            <a:ext cx="5472113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动脑，</a:t>
            </a:r>
            <a:r>
              <a:rPr kumimoji="1" lang="zh-CN" altLang="en-US" b="1" dirty="0">
                <a:solidFill>
                  <a:srgbClr val="7030A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动手</a:t>
            </a:r>
            <a:r>
              <a:rPr kumimoji="1" lang="zh-CN" altLang="en-US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，动嘴</a:t>
            </a:r>
            <a:endParaRPr kumimoji="1" lang="en-US" altLang="zh-CN" b="1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看帮助文档</a:t>
            </a:r>
            <a:r>
              <a:rPr kumimoji="1" lang="zh-CN" altLang="en-US" b="1" dirty="0">
                <a:solidFill>
                  <a:srgbClr val="7030A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，深入底层逻辑</a:t>
            </a:r>
          </a:p>
        </p:txBody>
      </p:sp>
      <p:pic>
        <p:nvPicPr>
          <p:cNvPr id="35845" name="Picture 5" descr="gif001">
            <a:extLst>
              <a:ext uri="{FF2B5EF4-FFF2-40B4-BE49-F238E27FC236}">
                <a16:creationId xmlns:a16="http://schemas.microsoft.com/office/drawing/2014/main" id="{DC21C2F6-3D37-406D-AAD8-109764BEC26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575" y="3716338"/>
            <a:ext cx="4537075" cy="180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DCD12EE4-2565-4C36-95F7-E65D5985878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pPr eaLnBrk="1" hangingPunct="1"/>
            <a:r>
              <a:rPr lang="zh-CN" altLang="en-US">
                <a:ea typeface="楷体_GB2312" pitchFamily="1" charset="-122"/>
              </a:rPr>
              <a:t>内容</a:t>
            </a:r>
            <a:endParaRPr lang="zh-CN" altLang="zh-CN">
              <a:ea typeface="楷体_GB2312" pitchFamily="1" charset="-122"/>
            </a:endParaRPr>
          </a:p>
        </p:txBody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240F9B08-BB69-4401-A292-9DA9C00076F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99592" y="1911350"/>
            <a:ext cx="5499100" cy="3035300"/>
          </a:xfrm>
        </p:spPr>
        <p:txBody>
          <a:bodyPr>
            <a:normAutofit fontScale="85000" lnSpcReduction="20000"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zh-CN">
                <a:ea typeface="楷体_GB2312" pitchFamily="1" charset="-122"/>
              </a:rPr>
              <a:t>Java</a:t>
            </a:r>
            <a:r>
              <a:rPr lang="zh-CN" altLang="en-US">
                <a:ea typeface="楷体_GB2312" pitchFamily="1" charset="-122"/>
              </a:rPr>
              <a:t>简介</a:t>
            </a:r>
            <a:endParaRPr lang="en-US" altLang="zh-CN">
              <a:ea typeface="楷体_GB2312" pitchFamily="1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>
                <a:ea typeface="楷体_GB2312" pitchFamily="1" charset="-122"/>
              </a:rPr>
              <a:t>教学内容与目标</a:t>
            </a:r>
            <a:endParaRPr lang="en-US" altLang="zh-CN">
              <a:ea typeface="楷体_GB2312" pitchFamily="1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>
                <a:ea typeface="楷体_GB2312" pitchFamily="1" charset="-122"/>
              </a:rPr>
              <a:t>教材、</a:t>
            </a:r>
            <a:r>
              <a:rPr lang="zh-CN" altLang="zh-CN">
                <a:ea typeface="楷体_GB2312" pitchFamily="1" charset="-122"/>
              </a:rPr>
              <a:t>参考书</a:t>
            </a:r>
            <a:r>
              <a:rPr lang="zh-CN" altLang="en-US">
                <a:ea typeface="楷体_GB2312" pitchFamily="1" charset="-122"/>
              </a:rPr>
              <a:t>、教学平台</a:t>
            </a:r>
            <a:endParaRPr lang="en-US" altLang="zh-CN">
              <a:ea typeface="楷体_GB2312" pitchFamily="1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>
                <a:ea typeface="楷体_GB2312" pitchFamily="1" charset="-122"/>
              </a:rPr>
              <a:t>教学方式</a:t>
            </a:r>
            <a:endParaRPr lang="zh-CN" altLang="zh-CN">
              <a:ea typeface="楷体_GB2312" pitchFamily="1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zh-CN">
                <a:solidFill>
                  <a:srgbClr val="0070C0"/>
                </a:solidFill>
                <a:ea typeface="楷体_GB2312" pitchFamily="1" charset="-122"/>
              </a:rPr>
              <a:t>成绩</a:t>
            </a:r>
            <a:r>
              <a:rPr lang="zh-CN" altLang="en-US">
                <a:solidFill>
                  <a:srgbClr val="0070C0"/>
                </a:solidFill>
                <a:ea typeface="楷体_GB2312" pitchFamily="1" charset="-122"/>
              </a:rPr>
              <a:t>比例</a:t>
            </a:r>
            <a:endParaRPr lang="zh-CN" altLang="zh-CN">
              <a:solidFill>
                <a:srgbClr val="0070C0"/>
              </a:solidFill>
              <a:ea typeface="楷体_GB2312" pitchFamily="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077014DE-A1FC-403A-8DEB-11B4CB1E6768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827088" y="260350"/>
            <a:ext cx="7772400" cy="1143000"/>
          </a:xfrm>
          <a:noFill/>
        </p:spPr>
        <p:txBody>
          <a:bodyPr anchor="ctr"/>
          <a:lstStyle/>
          <a:p>
            <a:pPr eaLnBrk="1" hangingPunct="1"/>
            <a:r>
              <a:rPr lang="zh-CN" altLang="en-US" sz="4000" dirty="0">
                <a:solidFill>
                  <a:srgbClr val="FF006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联系方式</a:t>
            </a:r>
          </a:p>
        </p:txBody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DB36464A-D93B-48BB-A00F-7851D2E25166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317501" y="1403350"/>
            <a:ext cx="8281987" cy="5040313"/>
          </a:xfrm>
        </p:spPr>
        <p:txBody>
          <a:bodyPr>
            <a:normAutofit lnSpcReduction="10000"/>
          </a:bodyPr>
          <a:lstStyle/>
          <a:p>
            <a:pPr marL="571500" indent="-571500" algn="l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主讲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028700" lvl="1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王美红</a:t>
            </a: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	</a:t>
            </a:r>
            <a:endParaRPr lang="zh-CN" altLang="en-US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371600" lvl="2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邮箱</a:t>
            </a: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: </a:t>
            </a: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wangmh@xmu.edu.cn</a:t>
            </a: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； 电话</a:t>
            </a: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:</a:t>
            </a: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13799286518</a:t>
            </a: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教学助理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罗斌  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371600" lvl="2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邮箱</a:t>
            </a: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:</a:t>
            </a:r>
            <a:r>
              <a:rPr lang="en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lang="en" altLang="zh-CN" dirty="0">
                <a:latin typeface="Songti SC" panose="02010600040101010101" pitchFamily="2" charset="-122"/>
                <a:ea typeface="Songti SC" panose="02010600040101010101" pitchFamily="2" charset="-12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robin@xmu.edu.cn</a:t>
            </a: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;</a:t>
            </a: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电话</a:t>
            </a: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: 138 6049 2350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王文凯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371600" lvl="2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邮箱</a:t>
            </a: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:</a:t>
            </a:r>
            <a:r>
              <a:rPr lang="en" altLang="zh-CN" dirty="0">
                <a:latin typeface="Songti SC" panose="02010600040101010101" pitchFamily="2" charset="-122"/>
                <a:ea typeface="Songti SC" panose="02010600040101010101" pitchFamily="2" charset="-12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1145421226@qq.com</a:t>
            </a: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电话：</a:t>
            </a: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183 5001 9147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高帆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1371600" lvl="2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邮箱</a:t>
            </a: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: </a:t>
            </a: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1206203790@qq.com</a:t>
            </a: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电话：</a:t>
            </a: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13231150712</a:t>
            </a:r>
          </a:p>
          <a:p>
            <a:pPr marL="1371600" lvl="2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algn="l" eaLnBrk="1" hangingPunct="1">
              <a:lnSpc>
                <a:spcPct val="150000"/>
              </a:lnSpc>
            </a:pPr>
            <a:endParaRPr lang="en-US" altLang="zh-CN" sz="20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algn="l" eaLnBrk="1" hangingPunct="1">
              <a:lnSpc>
                <a:spcPct val="150000"/>
              </a:lnSpc>
              <a:spcBef>
                <a:spcPct val="30000"/>
              </a:spcBef>
              <a:buClr>
                <a:srgbClr val="FFFF99"/>
              </a:buClr>
              <a:buFont typeface="Wingdings" panose="05000000000000000000" pitchFamily="2" charset="2"/>
              <a:buNone/>
            </a:pPr>
            <a:endParaRPr lang="en-US" altLang="zh-CN" sz="2000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>
            <a:extLst>
              <a:ext uri="{FF2B5EF4-FFF2-40B4-BE49-F238E27FC236}">
                <a16:creationId xmlns:a16="http://schemas.microsoft.com/office/drawing/2014/main" id="{0D53E66E-1BF0-4AD5-BC42-76E51B8102D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827088" y="476250"/>
            <a:ext cx="7772400" cy="1143000"/>
          </a:xfrm>
          <a:noFill/>
        </p:spPr>
        <p:txBody>
          <a:bodyPr anchor="ctr"/>
          <a:lstStyle/>
          <a:p>
            <a:pPr algn="l" eaLnBrk="1" hangingPunct="1"/>
            <a:r>
              <a:rPr lang="zh-CN" altLang="en-US" sz="4000" dirty="0">
                <a:solidFill>
                  <a:srgbClr val="FF0000"/>
                </a:solidFill>
                <a:latin typeface="+mn-ea"/>
                <a:ea typeface="+mn-ea"/>
              </a:rPr>
              <a:t>成绩比例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63C84E09-210B-4F18-BED6-F57E9DA29A66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827088" y="1988840"/>
            <a:ext cx="7993062" cy="3649662"/>
          </a:xfrm>
        </p:spPr>
        <p:txBody>
          <a:bodyPr>
            <a:normAutofit/>
          </a:bodyPr>
          <a:lstStyle/>
          <a:p>
            <a:pPr marL="457200" indent="-457200" algn="l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平时</a:t>
            </a:r>
            <a:r>
              <a:rPr lang="en-US" altLang="zh-CN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30%</a:t>
            </a:r>
            <a:r>
              <a:rPr lang="zh-CN" altLang="en-US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（实验</a:t>
            </a:r>
            <a:r>
              <a:rPr lang="en-US" altLang="zh-CN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20%+</a:t>
            </a:r>
            <a:r>
              <a:rPr lang="zh-CN" altLang="en-US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大作业</a:t>
            </a:r>
            <a:r>
              <a:rPr lang="en-US" altLang="zh-CN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10%</a:t>
            </a:r>
            <a:r>
              <a:rPr lang="zh-CN" altLang="en-US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）</a:t>
            </a:r>
            <a:endParaRPr lang="en-US" altLang="zh-CN" sz="28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457200" indent="-457200" algn="l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二次上机考试：</a:t>
            </a:r>
            <a:r>
              <a:rPr lang="en-US" altLang="zh-CN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40%</a:t>
            </a:r>
          </a:p>
          <a:p>
            <a:pPr marL="457200" indent="-457200" algn="l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期末笔试：</a:t>
            </a:r>
            <a:r>
              <a:rPr lang="en-US" altLang="zh-CN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30%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9D6F152A-D17D-4E24-9112-0207455A1DF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pPr eaLnBrk="1" hangingPunct="1"/>
            <a:r>
              <a:rPr lang="zh-CN" altLang="en-US" dirty="0">
                <a:ea typeface="楷体_GB2312" pitchFamily="1" charset="-122"/>
              </a:rPr>
              <a:t>内容</a:t>
            </a:r>
            <a:endParaRPr lang="zh-CN" altLang="zh-CN" dirty="0">
              <a:ea typeface="楷体_GB2312" pitchFamily="1" charset="-122"/>
            </a:endParaRP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83AFABF5-A65A-477F-9805-33769343A42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323528" y="1700808"/>
            <a:ext cx="5499100" cy="3323332"/>
          </a:xfrm>
        </p:spPr>
        <p:txBody>
          <a:bodyPr>
            <a:normAutofit fontScale="85000" lnSpcReduction="20000"/>
          </a:bodyPr>
          <a:lstStyle/>
          <a:p>
            <a:pPr eaLnBrk="1" hangingPunct="1">
              <a:lnSpc>
                <a:spcPct val="170000"/>
              </a:lnSpc>
            </a:pPr>
            <a:r>
              <a:rPr lang="en-US" altLang="zh-CN" dirty="0">
                <a:solidFill>
                  <a:srgbClr val="0070C0"/>
                </a:solidFill>
                <a:ea typeface="楷体_GB2312" pitchFamily="1" charset="-122"/>
              </a:rPr>
              <a:t>Java</a:t>
            </a:r>
            <a:r>
              <a:rPr lang="zh-CN" altLang="en-US" dirty="0">
                <a:solidFill>
                  <a:srgbClr val="0070C0"/>
                </a:solidFill>
                <a:ea typeface="楷体_GB2312" pitchFamily="1" charset="-122"/>
              </a:rPr>
              <a:t>简介</a:t>
            </a:r>
            <a:endParaRPr lang="en-US" altLang="zh-CN" dirty="0">
              <a:solidFill>
                <a:srgbClr val="0070C0"/>
              </a:solidFill>
              <a:ea typeface="楷体_GB2312" pitchFamily="1" charset="-122"/>
            </a:endParaRPr>
          </a:p>
          <a:p>
            <a:pPr eaLnBrk="1" hangingPunct="1">
              <a:lnSpc>
                <a:spcPct val="170000"/>
              </a:lnSpc>
            </a:pPr>
            <a:r>
              <a:rPr lang="zh-CN" altLang="en-US" dirty="0">
                <a:ea typeface="楷体_GB2312" pitchFamily="1" charset="-122"/>
              </a:rPr>
              <a:t>教学内容与目标</a:t>
            </a:r>
            <a:endParaRPr lang="en-US" altLang="zh-CN" dirty="0">
              <a:ea typeface="楷体_GB2312" pitchFamily="1" charset="-122"/>
            </a:endParaRPr>
          </a:p>
          <a:p>
            <a:pPr eaLnBrk="1" hangingPunct="1">
              <a:lnSpc>
                <a:spcPct val="170000"/>
              </a:lnSpc>
            </a:pPr>
            <a:r>
              <a:rPr lang="zh-CN" altLang="en-US" dirty="0">
                <a:ea typeface="楷体_GB2312" pitchFamily="1" charset="-122"/>
              </a:rPr>
              <a:t>教材、</a:t>
            </a:r>
            <a:r>
              <a:rPr lang="zh-CN" altLang="zh-CN" dirty="0">
                <a:ea typeface="楷体_GB2312" pitchFamily="1" charset="-122"/>
              </a:rPr>
              <a:t>参考书</a:t>
            </a:r>
            <a:r>
              <a:rPr lang="zh-CN" altLang="en-US" dirty="0">
                <a:ea typeface="楷体_GB2312" pitchFamily="1" charset="-122"/>
              </a:rPr>
              <a:t>、教学平台</a:t>
            </a:r>
            <a:endParaRPr lang="en-US" altLang="zh-CN" dirty="0">
              <a:ea typeface="楷体_GB2312" pitchFamily="1" charset="-122"/>
            </a:endParaRPr>
          </a:p>
          <a:p>
            <a:pPr eaLnBrk="1" hangingPunct="1">
              <a:lnSpc>
                <a:spcPct val="170000"/>
              </a:lnSpc>
            </a:pPr>
            <a:r>
              <a:rPr lang="zh-CN" altLang="en-US" dirty="0">
                <a:ea typeface="楷体_GB2312" pitchFamily="1" charset="-122"/>
              </a:rPr>
              <a:t>教学方式</a:t>
            </a:r>
            <a:endParaRPr lang="zh-CN" altLang="zh-CN" dirty="0">
              <a:ea typeface="楷体_GB2312" pitchFamily="1" charset="-122"/>
            </a:endParaRPr>
          </a:p>
          <a:p>
            <a:pPr eaLnBrk="1" hangingPunct="1">
              <a:lnSpc>
                <a:spcPct val="170000"/>
              </a:lnSpc>
            </a:pPr>
            <a:r>
              <a:rPr lang="zh-CN" altLang="zh-CN" dirty="0">
                <a:ea typeface="楷体_GB2312" pitchFamily="1" charset="-122"/>
              </a:rPr>
              <a:t>成绩</a:t>
            </a:r>
            <a:r>
              <a:rPr lang="zh-CN" altLang="en-US" dirty="0">
                <a:ea typeface="楷体_GB2312" pitchFamily="1" charset="-122"/>
              </a:rPr>
              <a:t>比例</a:t>
            </a:r>
            <a:endParaRPr lang="zh-CN" altLang="zh-CN" dirty="0">
              <a:ea typeface="楷体_GB2312" pitchFamily="1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5EA2EF3-08F8-C443-83B0-4B3B2140FE23}"/>
              </a:ext>
            </a:extLst>
          </p:cNvPr>
          <p:cNvSpPr/>
          <p:nvPr/>
        </p:nvSpPr>
        <p:spPr>
          <a:xfrm>
            <a:off x="0" y="6482985"/>
            <a:ext cx="36856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/>
              <a:t>https://</a:t>
            </a:r>
            <a:r>
              <a:rPr lang="en" altLang="zh-CN" dirty="0" err="1"/>
              <a:t>www.tiobe.com</a:t>
            </a:r>
            <a:r>
              <a:rPr lang="en" altLang="zh-CN" dirty="0"/>
              <a:t>/</a:t>
            </a:r>
            <a:r>
              <a:rPr lang="en" altLang="zh-CN" dirty="0" err="1"/>
              <a:t>tiobe</a:t>
            </a:r>
            <a:r>
              <a:rPr lang="en" altLang="zh-CN" dirty="0"/>
              <a:t>-index/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2F60245-5EBF-114D-B64B-FD12EA33F3F7}"/>
              </a:ext>
            </a:extLst>
          </p:cNvPr>
          <p:cNvSpPr/>
          <p:nvPr/>
        </p:nvSpPr>
        <p:spPr>
          <a:xfrm>
            <a:off x="2738806" y="967925"/>
            <a:ext cx="36663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" altLang="zh-CN" sz="2800" dirty="0">
                <a:solidFill>
                  <a:srgbClr val="FF0000"/>
                </a:solidFill>
                <a:latin typeface="Times New Roman" panose="02020603050405020304" pitchFamily="18" charset="0"/>
              </a:rPr>
              <a:t>TIOBE </a:t>
            </a:r>
            <a:r>
              <a:rPr kumimoji="1" lang="en-US" altLang="zh-CN" sz="2800" dirty="0">
                <a:solidFill>
                  <a:srgbClr val="FF0000"/>
                </a:solidFill>
                <a:latin typeface="Times New Roman" panose="02020603050405020304" pitchFamily="18" charset="0"/>
              </a:rPr>
              <a:t>2024</a:t>
            </a:r>
            <a:r>
              <a:rPr kumimoji="1" lang="zh-CN" altLang="en-US" sz="2800" dirty="0">
                <a:solidFill>
                  <a:srgbClr val="FF0000"/>
                </a:solidFill>
                <a:latin typeface="Times New Roman" panose="02020603050405020304" pitchFamily="18" charset="0"/>
              </a:rPr>
              <a:t>年</a:t>
            </a:r>
            <a:r>
              <a:rPr kumimoji="1" lang="en-US" altLang="zh-CN" sz="2800" dirty="0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r>
              <a:rPr kumimoji="1" lang="zh-CN" altLang="en-US" sz="2800" dirty="0">
                <a:solidFill>
                  <a:srgbClr val="FF0000"/>
                </a:solidFill>
                <a:latin typeface="Times New Roman" panose="02020603050405020304" pitchFamily="18" charset="0"/>
              </a:rPr>
              <a:t>月排名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22CE6B4A-0491-A5D4-5742-E890B7698A7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03297" y="-120111"/>
            <a:ext cx="7886700" cy="1325563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sz="4000" dirty="0">
                <a:solidFill>
                  <a:srgbClr val="FF0000"/>
                </a:solidFill>
                <a:latin typeface="+mn-lt"/>
                <a:ea typeface="华文行楷" panose="02010800040101010101" pitchFamily="2" charset="-122"/>
              </a:rPr>
              <a:t>Java</a:t>
            </a:r>
            <a:r>
              <a:rPr lang="zh-CN" altLang="en-US" sz="4000" dirty="0">
                <a:solidFill>
                  <a:srgbClr val="FF0000"/>
                </a:solidFill>
                <a:latin typeface="+mn-lt"/>
                <a:ea typeface="华文行楷" panose="02010800040101010101" pitchFamily="2" charset="-122"/>
              </a:rPr>
              <a:t>简介</a:t>
            </a:r>
            <a:endParaRPr lang="en-US" altLang="zh-CN" sz="4000" dirty="0">
              <a:solidFill>
                <a:srgbClr val="FF0000"/>
              </a:solidFill>
              <a:latin typeface="+mn-lt"/>
              <a:ea typeface="华文行楷" panose="0201080004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AD12E05-52F0-9A04-4A6E-F2741BD43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1740" y="1776838"/>
            <a:ext cx="6046440" cy="507547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D36780A-9CF3-C6F1-A430-215F08300A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552" y="3946453"/>
            <a:ext cx="7772400" cy="25643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FACC7900-503A-4821-9DEA-4A79B5488C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z="4000" dirty="0">
                <a:solidFill>
                  <a:srgbClr val="FF0000"/>
                </a:solidFill>
                <a:latin typeface="+mn-lt"/>
                <a:ea typeface="华文行楷" panose="02010800040101010101" pitchFamily="2" charset="-122"/>
              </a:rPr>
              <a:t>Java</a:t>
            </a:r>
            <a:r>
              <a:rPr lang="zh-CN" altLang="en-US" sz="4000" dirty="0">
                <a:solidFill>
                  <a:srgbClr val="FF0000"/>
                </a:solidFill>
                <a:latin typeface="+mn-lt"/>
                <a:ea typeface="华文行楷" panose="02010800040101010101" pitchFamily="2" charset="-122"/>
              </a:rPr>
              <a:t>简介</a:t>
            </a:r>
            <a:endParaRPr lang="en-US" altLang="zh-CN" sz="4000" dirty="0">
              <a:solidFill>
                <a:srgbClr val="FF0000"/>
              </a:solidFill>
              <a:latin typeface="+mn-lt"/>
              <a:ea typeface="华文行楷" panose="02010800040101010101" pitchFamily="2" charset="-122"/>
            </a:endParaRPr>
          </a:p>
        </p:txBody>
      </p:sp>
      <p:sp>
        <p:nvSpPr>
          <p:cNvPr id="12293" name="内容占位符 1">
            <a:extLst>
              <a:ext uri="{FF2B5EF4-FFF2-40B4-BE49-F238E27FC236}">
                <a16:creationId xmlns:a16="http://schemas.microsoft.com/office/drawing/2014/main" id="{CA93A2AE-F78E-4A18-8FEB-EE9660B0D98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96950" y="1556792"/>
            <a:ext cx="7150100" cy="3341688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7030A0"/>
                </a:solidFill>
              </a:rPr>
              <a:t>Java</a:t>
            </a:r>
            <a:r>
              <a:rPr lang="zh-CN" altLang="en-US" sz="2800" dirty="0">
                <a:solidFill>
                  <a:srgbClr val="7030A0"/>
                </a:solidFill>
              </a:rPr>
              <a:t>平台的三个版本：</a:t>
            </a:r>
            <a:endParaRPr lang="en-US" altLang="zh-CN" sz="2800" dirty="0">
              <a:solidFill>
                <a:srgbClr val="7030A0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Java SE  </a:t>
            </a:r>
            <a:r>
              <a:rPr lang="zh-CN" altLang="en-US" sz="2400" dirty="0">
                <a:latin typeface="宋体" panose="02010600030101010101" pitchFamily="2" charset="-122"/>
              </a:rPr>
              <a:t>主要用于开发桌面应用软件</a:t>
            </a:r>
            <a:endParaRPr lang="en-US" altLang="zh-CN" sz="2400" dirty="0">
              <a:latin typeface="宋体" panose="0201060003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Java ME  </a:t>
            </a:r>
            <a:r>
              <a:rPr lang="zh-CN" altLang="en-US" sz="2400" dirty="0"/>
              <a:t>嵌入式开发，比如手机应用程序</a:t>
            </a:r>
            <a:endParaRPr lang="en-US" altLang="zh-CN" sz="2400" dirty="0"/>
          </a:p>
          <a:p>
            <a:pPr lvl="1"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Java EE  </a:t>
            </a:r>
            <a:r>
              <a:rPr lang="zh-CN" altLang="en-US" sz="2400" dirty="0"/>
              <a:t>从事分布式网络应用程序的开发</a:t>
            </a:r>
            <a:endParaRPr lang="en-US" altLang="zh-CN" sz="2400" dirty="0"/>
          </a:p>
          <a:p>
            <a:pPr lvl="2">
              <a:lnSpc>
                <a:spcPct val="15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JSP: </a:t>
            </a:r>
            <a:r>
              <a:rPr lang="en-US" altLang="zh-CN" dirty="0"/>
              <a:t>Web</a:t>
            </a:r>
            <a:r>
              <a:rPr lang="zh-CN" altLang="en-US" dirty="0"/>
              <a:t>程序的开发</a:t>
            </a:r>
            <a:endParaRPr lang="en-US" altLang="zh-CN" dirty="0"/>
          </a:p>
          <a:p>
            <a:pPr lvl="2">
              <a:lnSpc>
                <a:spcPct val="15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EJB: </a:t>
            </a:r>
            <a:r>
              <a:rPr lang="zh-CN" altLang="en-US" dirty="0"/>
              <a:t>商业组件</a:t>
            </a:r>
            <a:endParaRPr lang="en-US" altLang="zh-CN" dirty="0"/>
          </a:p>
          <a:p>
            <a:pPr lvl="2">
              <a:lnSpc>
                <a:spcPct val="15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JDBC: </a:t>
            </a:r>
            <a:r>
              <a:rPr lang="zh-CN" altLang="en-US" dirty="0"/>
              <a:t>编写与数据库相关的软件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标题 1">
            <a:extLst>
              <a:ext uri="{FF2B5EF4-FFF2-40B4-BE49-F238E27FC236}">
                <a16:creationId xmlns:a16="http://schemas.microsoft.com/office/drawing/2014/main" id="{D5F29CBB-905E-41EB-8BBE-9D97594173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olidFill>
                  <a:srgbClr val="0070C0"/>
                </a:solidFill>
              </a:rPr>
              <a:t>J2SE API</a:t>
            </a:r>
            <a:endParaRPr lang="zh-CN" altLang="en-US">
              <a:solidFill>
                <a:srgbClr val="0070C0"/>
              </a:solidFill>
            </a:endParaRPr>
          </a:p>
        </p:txBody>
      </p:sp>
      <p:pic>
        <p:nvPicPr>
          <p:cNvPr id="14339" name="图片 3">
            <a:extLst>
              <a:ext uri="{FF2B5EF4-FFF2-40B4-BE49-F238E27FC236}">
                <a16:creationId xmlns:a16="http://schemas.microsoft.com/office/drawing/2014/main" id="{522BA567-B571-4B89-A464-49B7ECDFD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526" y="1340768"/>
            <a:ext cx="7416824" cy="4852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图片 1">
            <a:extLst>
              <a:ext uri="{FF2B5EF4-FFF2-40B4-BE49-F238E27FC236}">
                <a16:creationId xmlns:a16="http://schemas.microsoft.com/office/drawing/2014/main" id="{438539E4-71E1-4693-8407-E1E79D72D7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575" y="1773238"/>
            <a:ext cx="6800850" cy="445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标题 1">
            <a:extLst>
              <a:ext uri="{FF2B5EF4-FFF2-40B4-BE49-F238E27FC236}">
                <a16:creationId xmlns:a16="http://schemas.microsoft.com/office/drawing/2014/main" id="{20995ED0-3386-43AA-8F53-D50B7DACD8F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olidFill>
                  <a:srgbClr val="0070C0"/>
                </a:solidFill>
              </a:rPr>
              <a:t>J2EE</a:t>
            </a:r>
            <a:r>
              <a:rPr lang="zh-CN" altLang="en-US">
                <a:solidFill>
                  <a:srgbClr val="0070C0"/>
                </a:solidFill>
              </a:rPr>
              <a:t>上解决方案的系统框架图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标题 1">
            <a:extLst>
              <a:ext uri="{FF2B5EF4-FFF2-40B4-BE49-F238E27FC236}">
                <a16:creationId xmlns:a16="http://schemas.microsoft.com/office/drawing/2014/main" id="{CDC64E9D-25F3-4AFE-9F76-C5AFD19D780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JavaEE</a:t>
            </a:r>
            <a:r>
              <a:rPr lang="zh-CN" altLang="en-US"/>
              <a:t>应用</a:t>
            </a:r>
          </a:p>
        </p:txBody>
      </p:sp>
      <p:pic>
        <p:nvPicPr>
          <p:cNvPr id="17411" name="图片 1">
            <a:extLst>
              <a:ext uri="{FF2B5EF4-FFF2-40B4-BE49-F238E27FC236}">
                <a16:creationId xmlns:a16="http://schemas.microsoft.com/office/drawing/2014/main" id="{E3FB0D55-A5E0-45C2-A2A5-0B5E00B32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5294" y="3501008"/>
            <a:ext cx="1409700" cy="242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2" name="图片 2">
            <a:extLst>
              <a:ext uri="{FF2B5EF4-FFF2-40B4-BE49-F238E27FC236}">
                <a16:creationId xmlns:a16="http://schemas.microsoft.com/office/drawing/2014/main" id="{BCC70B8E-BEE5-4E97-BA18-2D8ADBD876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770348"/>
            <a:ext cx="6122988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4" name="图片 3">
            <a:extLst>
              <a:ext uri="{FF2B5EF4-FFF2-40B4-BE49-F238E27FC236}">
                <a16:creationId xmlns:a16="http://schemas.microsoft.com/office/drawing/2014/main" id="{84C3F693-B7B8-4B98-AACB-4E43AB129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3356992"/>
            <a:ext cx="1584325" cy="2435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7CB69FFD-C5F3-BB4B-9ED1-53CF71FF08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7932" y="3140968"/>
            <a:ext cx="2927412" cy="136815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374B3AD-F746-684F-AAA2-4B4ED0FE79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07311" y="4075521"/>
            <a:ext cx="2927412" cy="127984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标题 1">
            <a:extLst>
              <a:ext uri="{FF2B5EF4-FFF2-40B4-BE49-F238E27FC236}">
                <a16:creationId xmlns:a16="http://schemas.microsoft.com/office/drawing/2014/main" id="{379F63D0-FB86-4F3E-8ADA-7A9B461348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JavaME</a:t>
            </a:r>
            <a:r>
              <a:rPr lang="zh-CN" altLang="en-US"/>
              <a:t>应用</a:t>
            </a:r>
          </a:p>
        </p:txBody>
      </p:sp>
      <p:pic>
        <p:nvPicPr>
          <p:cNvPr id="19459" name="图片 2">
            <a:extLst>
              <a:ext uri="{FF2B5EF4-FFF2-40B4-BE49-F238E27FC236}">
                <a16:creationId xmlns:a16="http://schemas.microsoft.com/office/drawing/2014/main" id="{BB651CD7-C1D6-4780-A1AC-D02788F1D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7863" y="1628775"/>
            <a:ext cx="2708275" cy="4611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9549</TotalTime>
  <Words>1069</Words>
  <Application>Microsoft Macintosh PowerPoint</Application>
  <PresentationFormat>全屏显示(4:3)</PresentationFormat>
  <Paragraphs>168</Paragraphs>
  <Slides>20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5" baseType="lpstr">
      <vt:lpstr>等线</vt:lpstr>
      <vt:lpstr>华文行楷</vt:lpstr>
      <vt:lpstr>KaiTi</vt:lpstr>
      <vt:lpstr>KaiTi</vt:lpstr>
      <vt:lpstr>宋体</vt:lpstr>
      <vt:lpstr>微软雅黑</vt:lpstr>
      <vt:lpstr>Songti SC</vt:lpstr>
      <vt:lpstr>Arial</vt:lpstr>
      <vt:lpstr>Calibri</vt:lpstr>
      <vt:lpstr>Calibri Light</vt:lpstr>
      <vt:lpstr>Roboto</vt:lpstr>
      <vt:lpstr>Tahoma</vt:lpstr>
      <vt:lpstr>Times New Roman</vt:lpstr>
      <vt:lpstr>Wingdings</vt:lpstr>
      <vt:lpstr>Office 主题​​</vt:lpstr>
      <vt:lpstr>    Java程序设计</vt:lpstr>
      <vt:lpstr>联系方式</vt:lpstr>
      <vt:lpstr>内容</vt:lpstr>
      <vt:lpstr>Java简介</vt:lpstr>
      <vt:lpstr>Java简介</vt:lpstr>
      <vt:lpstr>J2SE API</vt:lpstr>
      <vt:lpstr>J2EE上解决方案的系统框架图</vt:lpstr>
      <vt:lpstr>JavaEE应用</vt:lpstr>
      <vt:lpstr>JavaME应用</vt:lpstr>
      <vt:lpstr>内容</vt:lpstr>
      <vt:lpstr>学习内容与目标</vt:lpstr>
      <vt:lpstr>课程体系</vt:lpstr>
      <vt:lpstr>内容</vt:lpstr>
      <vt:lpstr>教材</vt:lpstr>
      <vt:lpstr>参考资料</vt:lpstr>
      <vt:lpstr>教学平台</vt:lpstr>
      <vt:lpstr>内容</vt:lpstr>
      <vt:lpstr>        如何学习</vt:lpstr>
      <vt:lpstr>内容</vt:lpstr>
      <vt:lpstr>成绩比例</vt:lpstr>
    </vt:vector>
  </TitlesOfParts>
  <Company>china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程序设计</dc:title>
  <dc:creator>zhengyan</dc:creator>
  <cp:lastModifiedBy>王美红</cp:lastModifiedBy>
  <cp:revision>826</cp:revision>
  <dcterms:created xsi:type="dcterms:W3CDTF">2003-03-10T03:08:59Z</dcterms:created>
  <dcterms:modified xsi:type="dcterms:W3CDTF">2024-03-05T00:18:46Z</dcterms:modified>
</cp:coreProperties>
</file>

<file path=docProps/thumbnail.jpeg>
</file>